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1" r:id="rId23"/>
    <p:sldId id="279" r:id="rId24"/>
    <p:sldId id="282" r:id="rId25"/>
    <p:sldId id="283" r:id="rId26"/>
  </p:sldIdLst>
  <p:sldSz cx="10693400" cy="7556500"/>
  <p:notesSz cx="10693400" cy="75565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1500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05D0C-F7B6-414D-8A87-ED5F517ADF15}" type="datetimeFigureOut">
              <a:rPr lang="tr-TR" smtClean="0"/>
              <a:t>08.03.2018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541713" y="944563"/>
            <a:ext cx="3609975" cy="2551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177088"/>
            <a:ext cx="4633913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057900" y="7177088"/>
            <a:ext cx="4632325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156826-4DEF-48A7-A4F0-D39030AD274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11077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165477" y="1925827"/>
            <a:ext cx="6362444" cy="1671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rgbClr val="D2523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11785" y="4720842"/>
            <a:ext cx="8069829" cy="9036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56566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E0BC9-E55D-486C-9EE0-B6D66987A294}" type="datetime1">
              <a:rPr lang="en-US" smtClean="0"/>
              <a:t>3/8/2018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D2523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1" i="0" u="heavy">
                <a:solidFill>
                  <a:srgbClr val="2828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976E04-EEE7-4F68-8526-4C8D202192A0}" type="datetime1">
              <a:rPr lang="en-US" smtClean="0"/>
              <a:t>3/8/2018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D2523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D033C-41AC-4B79-A5F6-EE9D6CD52057}" type="datetime1">
              <a:rPr lang="en-US" smtClean="0"/>
              <a:t>3/8/2018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D2523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D176A-810C-42F8-B802-C21572D2761E}" type="datetime1">
              <a:rPr lang="en-US" smtClean="0"/>
              <a:t>3/8/2018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3E783-E6C9-44A7-ABF1-776670C9AE9F}" type="datetime1">
              <a:rPr lang="en-US" smtClean="0"/>
              <a:t>3/8/2018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74060" y="348989"/>
            <a:ext cx="9144000" cy="365760"/>
          </a:xfrm>
          <a:custGeom>
            <a:avLst/>
            <a:gdLst/>
            <a:ahLst/>
            <a:cxnLst/>
            <a:rect l="l" t="t" r="r" b="b"/>
            <a:pathLst>
              <a:path w="9144000" h="365759">
                <a:moveTo>
                  <a:pt x="0" y="0"/>
                </a:moveTo>
                <a:lnTo>
                  <a:pt x="0" y="365760"/>
                </a:lnTo>
                <a:lnTo>
                  <a:pt x="9144000" y="36576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92A1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11528" y="805687"/>
            <a:ext cx="7557770" cy="1122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D2523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11528" y="1881631"/>
            <a:ext cx="7971155" cy="3774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 u="heavy">
                <a:solidFill>
                  <a:srgbClr val="2828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27545"/>
            <a:ext cx="3421888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75A86-449A-4670-898E-B6AF90186E2E}" type="datetime1">
              <a:rPr lang="en-US" smtClean="0"/>
              <a:t>3/8/2018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staruml.io/download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rWG70T7fePg&amp;list=PLPrHLaayVkhnNstGIzQcxxnj6VYvsHBHy&amp;index=1" TargetMode="External"/><Relationship Id="rId4" Type="http://schemas.openxmlformats.org/officeDocument/2006/relationships/hyperlink" Target="mailto:handanyarici@gmail.co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795" marR="508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Kullanım </a:t>
            </a:r>
            <a:r>
              <a:rPr spc="-95" dirty="0"/>
              <a:t>Diyagramları </a:t>
            </a:r>
            <a:r>
              <a:rPr spc="-75" dirty="0"/>
              <a:t>(Use</a:t>
            </a:r>
            <a:r>
              <a:rPr spc="-520" dirty="0"/>
              <a:t> </a:t>
            </a:r>
            <a:r>
              <a:rPr spc="-75" dirty="0"/>
              <a:t>Case  </a:t>
            </a:r>
            <a:r>
              <a:rPr spc="-90" dirty="0"/>
              <a:t>Diagram)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10004" y="1973071"/>
            <a:ext cx="8062595" cy="5019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marR="5080" indent="-182880">
              <a:lnSpc>
                <a:spcPct val="100000"/>
              </a:lnSpc>
              <a:spcBef>
                <a:spcPts val="100"/>
              </a:spcBef>
              <a:buClr>
                <a:srgbClr val="93A299"/>
              </a:buClr>
              <a:buSzPct val="84615"/>
              <a:buChar char="•"/>
              <a:tabLst>
                <a:tab pos="195580" algn="l"/>
              </a:tabLst>
            </a:pP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Kullanım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senaryoları sadece </a:t>
            </a:r>
            <a:r>
              <a:rPr sz="2600" b="1" spc="5" dirty="0">
                <a:solidFill>
                  <a:srgbClr val="282833"/>
                </a:solidFill>
                <a:latin typeface="Arial"/>
                <a:cs typeface="Arial"/>
              </a:rPr>
              <a:t>düz </a:t>
            </a:r>
            <a:r>
              <a:rPr sz="2600" b="1" dirty="0">
                <a:solidFill>
                  <a:srgbClr val="282833"/>
                </a:solidFill>
                <a:latin typeface="Arial"/>
                <a:cs typeface="Arial"/>
              </a:rPr>
              <a:t>metin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(</a:t>
            </a:r>
            <a:r>
              <a:rPr sz="2600" i="1" spc="-5" dirty="0">
                <a:solidFill>
                  <a:srgbClr val="282833"/>
                </a:solidFill>
                <a:latin typeface="Arial"/>
                <a:cs typeface="Arial"/>
              </a:rPr>
              <a:t>text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) olarak  değil,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istendiğinde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metin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yerine UML diyagramı</a:t>
            </a:r>
            <a:r>
              <a:rPr sz="2600" spc="-16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olarak 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da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ifade </a:t>
            </a:r>
            <a:r>
              <a:rPr sz="2600" spc="-15" dirty="0">
                <a:solidFill>
                  <a:srgbClr val="282833"/>
                </a:solidFill>
                <a:latin typeface="Arial"/>
                <a:cs typeface="Arial"/>
              </a:rPr>
              <a:t>edilebilirler.</a:t>
            </a:r>
            <a:endParaRPr sz="2600" dirty="0">
              <a:latin typeface="Arial"/>
              <a:cs typeface="Arial"/>
            </a:endParaRPr>
          </a:p>
          <a:p>
            <a:pPr marL="195580" marR="143510" indent="-182880">
              <a:lnSpc>
                <a:spcPct val="100000"/>
              </a:lnSpc>
              <a:spcBef>
                <a:spcPts val="625"/>
              </a:spcBef>
              <a:buClr>
                <a:srgbClr val="93A299"/>
              </a:buClr>
              <a:buSzPct val="84615"/>
              <a:buChar char="•"/>
              <a:tabLst>
                <a:tab pos="195580" algn="l"/>
              </a:tabLst>
            </a:pP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Kullanım diyagramlarında, kullanım senaryolarının 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aktörler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ile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ve kendi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aralarındaki ilişkileri grafik olarak  </a:t>
            </a:r>
            <a:r>
              <a:rPr sz="2600" spc="-15" dirty="0">
                <a:solidFill>
                  <a:srgbClr val="282833"/>
                </a:solidFill>
                <a:latin typeface="Arial"/>
                <a:cs typeface="Arial"/>
              </a:rPr>
              <a:t>gösterilir.</a:t>
            </a:r>
            <a:endParaRPr sz="2600" dirty="0">
              <a:latin typeface="Arial"/>
              <a:cs typeface="Arial"/>
            </a:endParaRPr>
          </a:p>
          <a:p>
            <a:pPr marL="195580" marR="486409" indent="-182880">
              <a:lnSpc>
                <a:spcPct val="100000"/>
              </a:lnSpc>
              <a:spcBef>
                <a:spcPts val="625"/>
              </a:spcBef>
              <a:buClr>
                <a:srgbClr val="93A299"/>
              </a:buClr>
              <a:buSzPct val="84615"/>
              <a:buChar char="•"/>
              <a:tabLst>
                <a:tab pos="195580" algn="l"/>
              </a:tabLst>
            </a:pP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sistemin içinde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çok senaryo grubu  bulunabilmekte ve değişik aktörler değişik senaryo 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grupları ile ilişkili</a:t>
            </a:r>
            <a:r>
              <a:rPr sz="2600" spc="-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282833"/>
                </a:solidFill>
                <a:latin typeface="Arial"/>
                <a:cs typeface="Arial"/>
              </a:rPr>
              <a:t>olabilmektedir.</a:t>
            </a:r>
            <a:endParaRPr sz="2600" dirty="0">
              <a:latin typeface="Arial"/>
              <a:cs typeface="Arial"/>
            </a:endParaRPr>
          </a:p>
          <a:p>
            <a:pPr marL="195580" marR="934085" indent="-182880">
              <a:lnSpc>
                <a:spcPct val="100000"/>
              </a:lnSpc>
              <a:spcBef>
                <a:spcPts val="625"/>
              </a:spcBef>
              <a:buClr>
                <a:srgbClr val="93A299"/>
              </a:buClr>
              <a:buSzPct val="84615"/>
              <a:buChar char="•"/>
              <a:tabLst>
                <a:tab pos="195580" algn="l"/>
              </a:tabLst>
            </a:pPr>
            <a:r>
              <a:rPr sz="2600" spc="-10" dirty="0">
                <a:solidFill>
                  <a:srgbClr val="282833"/>
                </a:solidFill>
                <a:latin typeface="Arial"/>
                <a:cs typeface="Arial"/>
              </a:rPr>
              <a:t>Ayrıca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senaryoların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kendi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aralarında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da </a:t>
            </a:r>
            <a:r>
              <a:rPr sz="2600" b="1" dirty="0">
                <a:solidFill>
                  <a:srgbClr val="282833"/>
                </a:solidFill>
                <a:latin typeface="Arial"/>
                <a:cs typeface="Arial"/>
              </a:rPr>
              <a:t>içerme 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(</a:t>
            </a:r>
            <a:r>
              <a:rPr sz="2600" i="1" dirty="0">
                <a:solidFill>
                  <a:srgbClr val="282833"/>
                </a:solidFill>
                <a:latin typeface="Arial"/>
                <a:cs typeface="Arial"/>
              </a:rPr>
              <a:t>include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) ve </a:t>
            </a:r>
            <a:r>
              <a:rPr sz="2600" b="1" spc="15" dirty="0">
                <a:solidFill>
                  <a:srgbClr val="282833"/>
                </a:solidFill>
                <a:latin typeface="Arial"/>
                <a:cs typeface="Arial"/>
              </a:rPr>
              <a:t>geni</a:t>
            </a:r>
            <a:r>
              <a:rPr sz="2600" spc="15" dirty="0">
                <a:solidFill>
                  <a:srgbClr val="282833"/>
                </a:solidFill>
                <a:latin typeface="Arial"/>
                <a:cs typeface="Arial"/>
              </a:rPr>
              <a:t>ş</a:t>
            </a:r>
            <a:r>
              <a:rPr sz="2600" b="1" spc="15" dirty="0">
                <a:solidFill>
                  <a:srgbClr val="282833"/>
                </a:solidFill>
                <a:latin typeface="Arial"/>
                <a:cs typeface="Arial"/>
              </a:rPr>
              <a:t>letme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(</a:t>
            </a:r>
            <a:r>
              <a:rPr sz="2600" i="1" dirty="0">
                <a:solidFill>
                  <a:srgbClr val="282833"/>
                </a:solidFill>
                <a:latin typeface="Arial"/>
                <a:cs typeface="Arial"/>
              </a:rPr>
              <a:t>extend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)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ilişkileri  </a:t>
            </a:r>
            <a:r>
              <a:rPr sz="2600" spc="-10" dirty="0">
                <a:solidFill>
                  <a:srgbClr val="282833"/>
                </a:solidFill>
                <a:latin typeface="Arial"/>
                <a:cs typeface="Arial"/>
              </a:rPr>
              <a:t>bulunabilmektedir.</a:t>
            </a:r>
            <a:endParaRPr sz="2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173B87-C83D-4DFE-92D3-247F68A50F23}"/>
              </a:ext>
            </a:extLst>
          </p:cNvPr>
          <p:cNvSpPr/>
          <p:nvPr/>
        </p:nvSpPr>
        <p:spPr>
          <a:xfrm>
            <a:off x="850900" y="379723"/>
            <a:ext cx="4655698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HANDAN YARICI - Nesne Yönelimli Programlama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88DE53-F61F-453D-B7F2-2CCA04FA9A52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F4F9C8F0-BBC2-4C37-BBC6-F51A8A48246B}" type="datetime1">
              <a:rPr lang="en-US" smtClean="0"/>
              <a:t>3/8/2018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82D11-ABF7-4701-908C-5459EFDCABD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t>1</a:t>
            </a:fld>
            <a:endParaRPr lang="tr-T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528" y="1048003"/>
            <a:ext cx="53162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85" dirty="0">
                <a:latin typeface="Arial"/>
                <a:cs typeface="Arial"/>
              </a:rPr>
              <a:t>İ</a:t>
            </a:r>
            <a:r>
              <a:rPr sz="4000" spc="-85" dirty="0"/>
              <a:t>çerme </a:t>
            </a:r>
            <a:r>
              <a:rPr sz="4000" spc="-95" dirty="0"/>
              <a:t>(include)</a:t>
            </a:r>
            <a:r>
              <a:rPr sz="4000" spc="-370" dirty="0"/>
              <a:t> </a:t>
            </a:r>
            <a:r>
              <a:rPr sz="4000" spc="-60" dirty="0"/>
              <a:t>ili</a:t>
            </a:r>
            <a:r>
              <a:rPr sz="4000" b="0" spc="-60" dirty="0">
                <a:latin typeface="Arial"/>
                <a:cs typeface="Arial"/>
              </a:rPr>
              <a:t>ş</a:t>
            </a:r>
            <a:r>
              <a:rPr sz="4000" spc="-60" dirty="0"/>
              <a:t>kisi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11528" y="1973071"/>
            <a:ext cx="14357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00"/>
              </a:spcBef>
              <a:buClr>
                <a:srgbClr val="93A299"/>
              </a:buClr>
              <a:buSzPct val="85000"/>
              <a:buFont typeface="Arial"/>
              <a:buChar char="•"/>
              <a:tabLst>
                <a:tab pos="195580" algn="l"/>
              </a:tabLst>
            </a:pPr>
            <a:r>
              <a:rPr sz="3000" b="1" spc="-10" dirty="0">
                <a:solidFill>
                  <a:srgbClr val="282833"/>
                </a:solidFill>
                <a:latin typeface="Arial"/>
                <a:cs typeface="Arial"/>
              </a:rPr>
              <a:t>Ör</a:t>
            </a:r>
            <a:r>
              <a:rPr sz="3000" b="1" dirty="0">
                <a:solidFill>
                  <a:srgbClr val="282833"/>
                </a:solidFill>
                <a:latin typeface="Arial"/>
                <a:cs typeface="Arial"/>
              </a:rPr>
              <a:t>n</a:t>
            </a:r>
            <a:r>
              <a:rPr sz="3000" b="1" spc="-5" dirty="0">
                <a:solidFill>
                  <a:srgbClr val="282833"/>
                </a:solidFill>
                <a:latin typeface="Arial"/>
                <a:cs typeface="Arial"/>
              </a:rPr>
              <a:t>ek: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83651" y="2239739"/>
            <a:ext cx="3126341" cy="45563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F4EF85-FEF2-4E4F-B88D-020268B57C4D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5BB18401-10EA-4B8D-889B-67F18FACEFA6}" type="datetime1">
              <a:rPr lang="en-US" smtClean="0"/>
              <a:t>3/8/2018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E6675-6D6A-4A4D-AEF0-3F6EB661C98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t>10</a:t>
            </a:fld>
            <a:endParaRPr lang="tr-T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F0ED47-AD5F-44C1-8467-8970CF30D106}"/>
              </a:ext>
            </a:extLst>
          </p:cNvPr>
          <p:cNvSpPr/>
          <p:nvPr/>
        </p:nvSpPr>
        <p:spPr>
          <a:xfrm>
            <a:off x="850900" y="379723"/>
            <a:ext cx="4655698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HANDAN YARICI - Nesne Yönelimli Programlama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528" y="1048003"/>
            <a:ext cx="62401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70" dirty="0"/>
              <a:t>Geni</a:t>
            </a:r>
            <a:r>
              <a:rPr sz="4000" b="0" spc="-70" dirty="0">
                <a:latin typeface="Arial"/>
                <a:cs typeface="Arial"/>
              </a:rPr>
              <a:t>ş</a:t>
            </a:r>
            <a:r>
              <a:rPr sz="4000" spc="-70" dirty="0"/>
              <a:t>letme </a:t>
            </a:r>
            <a:r>
              <a:rPr sz="4000" spc="-90" dirty="0"/>
              <a:t>(extend)</a:t>
            </a:r>
            <a:r>
              <a:rPr sz="4000" spc="-390" dirty="0"/>
              <a:t> </a:t>
            </a:r>
            <a:r>
              <a:rPr sz="4000" b="0" spc="-60" dirty="0">
                <a:latin typeface="Arial"/>
                <a:cs typeface="Arial"/>
              </a:rPr>
              <a:t>İ</a:t>
            </a:r>
            <a:r>
              <a:rPr sz="4000" spc="-60" dirty="0"/>
              <a:t>li</a:t>
            </a:r>
            <a:r>
              <a:rPr sz="4000" b="0" spc="-60" dirty="0">
                <a:latin typeface="Arial"/>
                <a:cs typeface="Arial"/>
              </a:rPr>
              <a:t>ş</a:t>
            </a:r>
            <a:r>
              <a:rPr sz="4000" spc="-60" dirty="0"/>
              <a:t>kisi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11528" y="1973071"/>
            <a:ext cx="721677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marR="5080" indent="-182880">
              <a:lnSpc>
                <a:spcPct val="100000"/>
              </a:lnSpc>
              <a:spcBef>
                <a:spcPts val="100"/>
              </a:spcBef>
              <a:buClr>
                <a:srgbClr val="93A299"/>
              </a:buClr>
              <a:buSzPct val="85000"/>
              <a:buChar char="•"/>
              <a:tabLst>
                <a:tab pos="195580" algn="l"/>
              </a:tabLst>
            </a:pP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Include'da olduğu </a:t>
            </a:r>
            <a:r>
              <a:rPr sz="3000" dirty="0">
                <a:solidFill>
                  <a:srgbClr val="282833"/>
                </a:solidFill>
                <a:latin typeface="Arial"/>
                <a:cs typeface="Arial"/>
              </a:rPr>
              <a:t>gibi </a:t>
            </a: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genişletme</a:t>
            </a:r>
            <a:r>
              <a:rPr sz="3000" spc="-8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282833"/>
                </a:solidFill>
                <a:latin typeface="Arial"/>
                <a:cs typeface="Arial"/>
              </a:rPr>
              <a:t>ilişkisini  </a:t>
            </a: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göstermek </a:t>
            </a:r>
            <a:r>
              <a:rPr sz="3000" dirty="0">
                <a:solidFill>
                  <a:srgbClr val="282833"/>
                </a:solidFill>
                <a:latin typeface="Arial"/>
                <a:cs typeface="Arial"/>
              </a:rPr>
              <a:t>için yine </a:t>
            </a: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kullanım durumları  arasına noktalı </a:t>
            </a:r>
            <a:r>
              <a:rPr sz="3000" dirty="0">
                <a:solidFill>
                  <a:srgbClr val="282833"/>
                </a:solidFill>
                <a:latin typeface="Arial"/>
                <a:cs typeface="Arial"/>
              </a:rPr>
              <a:t>çizgiler </a:t>
            </a: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konur ve</a:t>
            </a:r>
            <a:r>
              <a:rPr sz="3000" spc="-4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üzerine</a:t>
            </a:r>
            <a:endParaRPr sz="3000">
              <a:latin typeface="Arial"/>
              <a:cs typeface="Arial"/>
            </a:endParaRPr>
          </a:p>
          <a:p>
            <a:pPr marL="194945">
              <a:lnSpc>
                <a:spcPct val="100000"/>
              </a:lnSpc>
            </a:pP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&lt;&lt;extend&gt;&gt; ibaresi</a:t>
            </a:r>
            <a:r>
              <a:rPr sz="3000" spc="-4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3000" spc="-30" dirty="0">
                <a:solidFill>
                  <a:srgbClr val="282833"/>
                </a:solidFill>
                <a:latin typeface="Arial"/>
                <a:cs typeface="Arial"/>
              </a:rPr>
              <a:t>yazılır.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00827" y="4637929"/>
            <a:ext cx="2972679" cy="964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4E0BCE-B774-42D2-937B-A8CBD9C09BF1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5A09B130-AABE-4329-90B8-9DFE6D145E10}" type="datetime1">
              <a:rPr lang="en-US" smtClean="0"/>
              <a:t>3/8/2018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D0BE1-ACF5-4B08-857F-B1A3DDD212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t>11</a:t>
            </a:fld>
            <a:endParaRPr lang="tr-T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4671DF-AA8C-428A-9506-2129D832A40D}"/>
              </a:ext>
            </a:extLst>
          </p:cNvPr>
          <p:cNvSpPr/>
          <p:nvPr/>
        </p:nvSpPr>
        <p:spPr>
          <a:xfrm>
            <a:off x="850900" y="379723"/>
            <a:ext cx="4655698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HANDAN YARICI - Nesne Yönelimli Programlama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1528" y="1048003"/>
            <a:ext cx="62401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70" dirty="0">
                <a:solidFill>
                  <a:srgbClr val="D2523B"/>
                </a:solidFill>
                <a:latin typeface="Arial"/>
                <a:cs typeface="Arial"/>
              </a:rPr>
              <a:t>Geni</a:t>
            </a:r>
            <a:r>
              <a:rPr sz="4000" spc="-70" dirty="0">
                <a:solidFill>
                  <a:srgbClr val="D2523B"/>
                </a:solidFill>
                <a:latin typeface="Arial"/>
                <a:cs typeface="Arial"/>
              </a:rPr>
              <a:t>ş</a:t>
            </a:r>
            <a:r>
              <a:rPr sz="4000" b="1" spc="-70" dirty="0">
                <a:solidFill>
                  <a:srgbClr val="D2523B"/>
                </a:solidFill>
                <a:latin typeface="Arial"/>
                <a:cs typeface="Arial"/>
              </a:rPr>
              <a:t>letme </a:t>
            </a:r>
            <a:r>
              <a:rPr sz="4000" b="1" spc="-90" dirty="0">
                <a:solidFill>
                  <a:srgbClr val="D2523B"/>
                </a:solidFill>
                <a:latin typeface="Arial"/>
                <a:cs typeface="Arial"/>
              </a:rPr>
              <a:t>(extend)</a:t>
            </a:r>
            <a:r>
              <a:rPr sz="4000" b="1" spc="-390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4000" spc="-60" dirty="0">
                <a:solidFill>
                  <a:srgbClr val="D2523B"/>
                </a:solidFill>
                <a:latin typeface="Arial"/>
                <a:cs typeface="Arial"/>
              </a:rPr>
              <a:t>İ</a:t>
            </a:r>
            <a:r>
              <a:rPr sz="4000" b="1" spc="-60" dirty="0">
                <a:solidFill>
                  <a:srgbClr val="D2523B"/>
                </a:solidFill>
                <a:latin typeface="Arial"/>
                <a:cs typeface="Arial"/>
              </a:rPr>
              <a:t>li</a:t>
            </a:r>
            <a:r>
              <a:rPr sz="4000" spc="-60" dirty="0">
                <a:solidFill>
                  <a:srgbClr val="D2523B"/>
                </a:solidFill>
                <a:latin typeface="Arial"/>
                <a:cs typeface="Arial"/>
              </a:rPr>
              <a:t>ş</a:t>
            </a:r>
            <a:r>
              <a:rPr sz="4000" b="1" spc="-60" dirty="0">
                <a:solidFill>
                  <a:srgbClr val="D2523B"/>
                </a:solidFill>
                <a:latin typeface="Arial"/>
                <a:cs typeface="Arial"/>
              </a:rPr>
              <a:t>kisi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24700" y="2646614"/>
            <a:ext cx="6685235" cy="3638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63928" y="1848103"/>
            <a:ext cx="12528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0" dirty="0">
                <a:solidFill>
                  <a:srgbClr val="282833"/>
                </a:solidFill>
                <a:latin typeface="Arial"/>
                <a:cs typeface="Arial"/>
              </a:rPr>
              <a:t>Ör</a:t>
            </a:r>
            <a:r>
              <a:rPr sz="3000" b="1" dirty="0">
                <a:solidFill>
                  <a:srgbClr val="282833"/>
                </a:solidFill>
                <a:latin typeface="Arial"/>
                <a:cs typeface="Arial"/>
              </a:rPr>
              <a:t>n</a:t>
            </a:r>
            <a:r>
              <a:rPr sz="3000" b="1" spc="-5" dirty="0">
                <a:solidFill>
                  <a:srgbClr val="282833"/>
                </a:solidFill>
                <a:latin typeface="Arial"/>
                <a:cs typeface="Arial"/>
              </a:rPr>
              <a:t>ek: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34CDBA-715E-4986-BE88-9ED53E87652D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B5A36AB0-2981-4E03-8DB1-A70D80FFB2C6}" type="datetime1">
              <a:rPr lang="en-US" smtClean="0"/>
              <a:t>3/8/2018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57A83-2763-4C33-8BA8-6787C8A8E65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t>12</a:t>
            </a:fld>
            <a:endParaRPr lang="tr-T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211D7B-124C-4D88-B065-966A01C0E544}"/>
              </a:ext>
            </a:extLst>
          </p:cNvPr>
          <p:cNvSpPr/>
          <p:nvPr/>
        </p:nvSpPr>
        <p:spPr>
          <a:xfrm>
            <a:off x="850900" y="379723"/>
            <a:ext cx="4655698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HANDAN YARICI - Nesne Yönelimli Programlama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528" y="1048003"/>
            <a:ext cx="407860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95" dirty="0"/>
              <a:t>Genelleme</a:t>
            </a:r>
            <a:r>
              <a:rPr sz="4000" spc="-250" dirty="0"/>
              <a:t> </a:t>
            </a:r>
            <a:r>
              <a:rPr sz="4000" b="0" spc="-60" dirty="0">
                <a:latin typeface="Arial"/>
                <a:cs typeface="Arial"/>
              </a:rPr>
              <a:t>İ</a:t>
            </a:r>
            <a:r>
              <a:rPr sz="4000" spc="-60" dirty="0"/>
              <a:t>li</a:t>
            </a:r>
            <a:r>
              <a:rPr sz="4000" b="0" spc="-60" dirty="0">
                <a:latin typeface="Arial"/>
                <a:cs typeface="Arial"/>
              </a:rPr>
              <a:t>ş</a:t>
            </a:r>
            <a:r>
              <a:rPr sz="4000" spc="-60" dirty="0"/>
              <a:t>kisi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11528" y="1973071"/>
            <a:ext cx="769493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marR="5080" indent="-182880">
              <a:lnSpc>
                <a:spcPct val="100000"/>
              </a:lnSpc>
              <a:spcBef>
                <a:spcPts val="100"/>
              </a:spcBef>
              <a:buClr>
                <a:srgbClr val="93A299"/>
              </a:buClr>
              <a:buSzPct val="85000"/>
              <a:buChar char="•"/>
              <a:tabLst>
                <a:tab pos="195580" algn="l"/>
              </a:tabLst>
            </a:pP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İki kullanım durumu veya </a:t>
            </a:r>
            <a:r>
              <a:rPr sz="3000" dirty="0">
                <a:solidFill>
                  <a:srgbClr val="282833"/>
                </a:solidFill>
                <a:latin typeface="Arial"/>
                <a:cs typeface="Arial"/>
              </a:rPr>
              <a:t>iki </a:t>
            </a: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aktör arasındaki  </a:t>
            </a:r>
            <a:r>
              <a:rPr sz="3000" spc="-10" dirty="0">
                <a:solidFill>
                  <a:srgbClr val="282833"/>
                </a:solidFill>
                <a:latin typeface="Arial"/>
                <a:cs typeface="Arial"/>
              </a:rPr>
              <a:t>kalıtım</a:t>
            </a:r>
            <a:r>
              <a:rPr sz="3000" spc="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3000" spc="-15" dirty="0">
                <a:solidFill>
                  <a:srgbClr val="282833"/>
                </a:solidFill>
                <a:latin typeface="Arial"/>
                <a:cs typeface="Arial"/>
              </a:rPr>
              <a:t>ilişkisidir.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52222" y="2859023"/>
            <a:ext cx="6102096" cy="4198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7DF66B-8933-452A-AA6E-76AE1DCBD1CF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BEC19D94-8B0F-47AE-AAA7-ACFC259A4A0C}" type="datetime1">
              <a:rPr lang="en-US" smtClean="0"/>
              <a:t>3/8/2018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5947D-18C0-4E10-AB03-E28A55DEADB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t>13</a:t>
            </a:fld>
            <a:endParaRPr lang="tr-T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C677E0-FF96-4421-8915-D55E928CD7B1}"/>
              </a:ext>
            </a:extLst>
          </p:cNvPr>
          <p:cNvSpPr/>
          <p:nvPr/>
        </p:nvSpPr>
        <p:spPr>
          <a:xfrm>
            <a:off x="850900" y="379723"/>
            <a:ext cx="4655698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HANDAN YARICI - Nesne Yönelimli Programlama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528" y="1048003"/>
            <a:ext cx="407860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95" dirty="0"/>
              <a:t>Genelleme</a:t>
            </a:r>
            <a:r>
              <a:rPr sz="4000" spc="-250" dirty="0"/>
              <a:t> </a:t>
            </a:r>
            <a:r>
              <a:rPr sz="4000" b="0" spc="-60" dirty="0">
                <a:latin typeface="Arial"/>
                <a:cs typeface="Arial"/>
              </a:rPr>
              <a:t>İ</a:t>
            </a:r>
            <a:r>
              <a:rPr sz="4000" spc="-60" dirty="0"/>
              <a:t>li</a:t>
            </a:r>
            <a:r>
              <a:rPr sz="4000" b="0" spc="-60" dirty="0">
                <a:latin typeface="Arial"/>
                <a:cs typeface="Arial"/>
              </a:rPr>
              <a:t>ş</a:t>
            </a:r>
            <a:r>
              <a:rPr sz="4000" spc="-60" dirty="0"/>
              <a:t>kisi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33394" y="1964435"/>
            <a:ext cx="6895955" cy="45908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C482E-C2B0-4FBD-9634-51FAC77EF616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100EC620-E039-4F4B-9675-4B1251F2C142}" type="datetime1">
              <a:rPr lang="en-US" smtClean="0"/>
              <a:t>3/8/2018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DCBB21-D74C-474C-8427-D694CC029B1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t>14</a:t>
            </a:fld>
            <a:endParaRPr lang="tr-T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261D00-E74C-4E30-85C0-E9484D7A9456}"/>
              </a:ext>
            </a:extLst>
          </p:cNvPr>
          <p:cNvSpPr/>
          <p:nvPr/>
        </p:nvSpPr>
        <p:spPr>
          <a:xfrm>
            <a:off x="850900" y="379723"/>
            <a:ext cx="4655698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HANDAN YARICI - Nesne Yönelimli Programlama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528" y="1080007"/>
            <a:ext cx="55937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Bir </a:t>
            </a:r>
            <a:r>
              <a:rPr spc="-85" dirty="0"/>
              <a:t>örnek: </a:t>
            </a:r>
            <a:r>
              <a:rPr spc="-155" dirty="0"/>
              <a:t>ATM</a:t>
            </a:r>
            <a:r>
              <a:rPr spc="-665" dirty="0"/>
              <a:t> </a:t>
            </a:r>
            <a:r>
              <a:rPr spc="-90" dirty="0"/>
              <a:t>uygulaması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59124" y="1822195"/>
            <a:ext cx="5631815" cy="4889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5580" marR="5080" indent="-182880">
              <a:lnSpc>
                <a:spcPct val="100000"/>
              </a:lnSpc>
              <a:spcBef>
                <a:spcPts val="95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  <a:tab pos="963294" algn="l"/>
                <a:tab pos="2762885" algn="l"/>
                <a:tab pos="3819525" algn="l"/>
                <a:tab pos="5084445" algn="l"/>
              </a:tabLst>
            </a:pPr>
            <a:r>
              <a:rPr sz="2800" spc="-10" dirty="0">
                <a:solidFill>
                  <a:srgbClr val="282833"/>
                </a:solidFill>
                <a:latin typeface="Arial"/>
                <a:cs typeface="Arial"/>
              </a:rPr>
              <a:t>B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ir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	bankan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ın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	</a:t>
            </a:r>
            <a:r>
              <a:rPr sz="2800" spc="-215" dirty="0">
                <a:solidFill>
                  <a:srgbClr val="282833"/>
                </a:solidFill>
                <a:latin typeface="Arial"/>
                <a:cs typeface="Arial"/>
              </a:rPr>
              <a:t>A</a:t>
            </a:r>
            <a:r>
              <a:rPr sz="2800" spc="-10" dirty="0">
                <a:solidFill>
                  <a:srgbClr val="282833"/>
                </a:solidFill>
                <a:latin typeface="Arial"/>
                <a:cs typeface="Arial"/>
              </a:rPr>
              <a:t>T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M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	c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i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haz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ı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	</a:t>
            </a:r>
            <a:r>
              <a:rPr sz="2800" spc="-5" dirty="0" err="1">
                <a:solidFill>
                  <a:srgbClr val="282833"/>
                </a:solidFill>
                <a:latin typeface="Arial"/>
                <a:cs typeface="Arial"/>
              </a:rPr>
              <a:t>i</a:t>
            </a:r>
            <a:r>
              <a:rPr sz="2800" dirty="0" err="1">
                <a:solidFill>
                  <a:srgbClr val="282833"/>
                </a:solidFill>
                <a:latin typeface="Arial"/>
                <a:cs typeface="Arial"/>
              </a:rPr>
              <a:t>ç</a:t>
            </a:r>
            <a:r>
              <a:rPr sz="2800" spc="-5" dirty="0" err="1">
                <a:solidFill>
                  <a:srgbClr val="282833"/>
                </a:solidFill>
                <a:latin typeface="Arial"/>
                <a:cs typeface="Arial"/>
              </a:rPr>
              <a:t>in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  </a:t>
            </a:r>
            <a:r>
              <a:rPr sz="2800" dirty="0" err="1">
                <a:solidFill>
                  <a:srgbClr val="282833"/>
                </a:solidFill>
                <a:latin typeface="Arial"/>
                <a:cs typeface="Arial"/>
              </a:rPr>
              <a:t>yazılım</a:t>
            </a:r>
            <a:r>
              <a:rPr sz="2800" spc="-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282833"/>
                </a:solidFill>
                <a:latin typeface="Arial"/>
                <a:cs typeface="Arial"/>
              </a:rPr>
              <a:t>geliştirilecektir.</a:t>
            </a:r>
            <a:endParaRPr sz="2800" dirty="0">
              <a:latin typeface="Arial"/>
              <a:cs typeface="Arial"/>
            </a:endParaRPr>
          </a:p>
          <a:p>
            <a:pPr marL="195580" marR="32384" indent="-18288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60" dirty="0">
                <a:solidFill>
                  <a:srgbClr val="282833"/>
                </a:solidFill>
                <a:latin typeface="Arial"/>
                <a:cs typeface="Arial"/>
              </a:rPr>
              <a:t>ATM, </a:t>
            </a:r>
            <a:r>
              <a:rPr sz="2800" dirty="0" err="1">
                <a:solidFill>
                  <a:srgbClr val="282833"/>
                </a:solidFill>
                <a:latin typeface="Arial"/>
                <a:cs typeface="Arial"/>
              </a:rPr>
              <a:t>banka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dirty="0" err="1">
                <a:solidFill>
                  <a:srgbClr val="282833"/>
                </a:solidFill>
                <a:latin typeface="Arial"/>
                <a:cs typeface="Arial"/>
              </a:rPr>
              <a:t>kartı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dirty="0" err="1">
                <a:solidFill>
                  <a:srgbClr val="282833"/>
                </a:solidFill>
                <a:latin typeface="Arial"/>
                <a:cs typeface="Arial"/>
              </a:rPr>
              <a:t>olan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5" dirty="0" err="1">
                <a:solidFill>
                  <a:srgbClr val="282833"/>
                </a:solidFill>
                <a:latin typeface="Arial"/>
                <a:cs typeface="Arial"/>
              </a:rPr>
              <a:t>müşterilerin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  </a:t>
            </a:r>
            <a:r>
              <a:rPr sz="2800" dirty="0" err="1">
                <a:solidFill>
                  <a:srgbClr val="282833"/>
                </a:solidFill>
                <a:latin typeface="Arial"/>
                <a:cs typeface="Arial"/>
              </a:rPr>
              <a:t>hesaplarından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 para </a:t>
            </a:r>
            <a:r>
              <a:rPr sz="2800" dirty="0" err="1">
                <a:solidFill>
                  <a:srgbClr val="282833"/>
                </a:solidFill>
                <a:latin typeface="Arial"/>
                <a:cs typeface="Arial"/>
              </a:rPr>
              <a:t>çekmelerine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,  </a:t>
            </a:r>
            <a:r>
              <a:rPr sz="2800" dirty="0" err="1">
                <a:solidFill>
                  <a:srgbClr val="282833"/>
                </a:solidFill>
                <a:latin typeface="Arial"/>
                <a:cs typeface="Arial"/>
              </a:rPr>
              <a:t>hesaplarına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 para </a:t>
            </a:r>
            <a:r>
              <a:rPr sz="2800" spc="-5" dirty="0" err="1">
                <a:solidFill>
                  <a:srgbClr val="282833"/>
                </a:solidFill>
                <a:latin typeface="Arial"/>
                <a:cs typeface="Arial"/>
              </a:rPr>
              <a:t>yatırmalarına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dirty="0" err="1">
                <a:solidFill>
                  <a:srgbClr val="282833"/>
                </a:solidFill>
                <a:latin typeface="Arial"/>
                <a:cs typeface="Arial"/>
              </a:rPr>
              <a:t>ve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  </a:t>
            </a:r>
            <a:r>
              <a:rPr sz="2800" dirty="0" err="1">
                <a:solidFill>
                  <a:srgbClr val="282833"/>
                </a:solidFill>
                <a:latin typeface="Arial"/>
                <a:cs typeface="Arial"/>
              </a:rPr>
              <a:t>hesapları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dirty="0" err="1">
                <a:solidFill>
                  <a:srgbClr val="282833"/>
                </a:solidFill>
                <a:latin typeface="Arial"/>
                <a:cs typeface="Arial"/>
              </a:rPr>
              <a:t>arasında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 para </a:t>
            </a:r>
            <a:r>
              <a:rPr sz="2800" dirty="0" err="1">
                <a:solidFill>
                  <a:srgbClr val="282833"/>
                </a:solidFill>
                <a:latin typeface="Arial"/>
                <a:cs typeface="Arial"/>
              </a:rPr>
              <a:t>transferi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  </a:t>
            </a:r>
            <a:r>
              <a:rPr sz="2800" dirty="0" err="1">
                <a:solidFill>
                  <a:srgbClr val="282833"/>
                </a:solidFill>
                <a:latin typeface="Arial"/>
                <a:cs typeface="Arial"/>
              </a:rPr>
              <a:t>yapmalarına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dirty="0" err="1">
                <a:solidFill>
                  <a:srgbClr val="282833"/>
                </a:solidFill>
                <a:latin typeface="Arial"/>
                <a:cs typeface="Arial"/>
              </a:rPr>
              <a:t>olanak</a:t>
            </a:r>
            <a:r>
              <a:rPr sz="2800" spc="-6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10" dirty="0" err="1">
                <a:solidFill>
                  <a:srgbClr val="282833"/>
                </a:solidFill>
                <a:latin typeface="Arial"/>
                <a:cs typeface="Arial"/>
              </a:rPr>
              <a:t>sağlayacaktır</a:t>
            </a:r>
            <a:r>
              <a:rPr sz="2800" spc="-10" dirty="0">
                <a:solidFill>
                  <a:srgbClr val="282833"/>
                </a:solidFill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  <a:p>
            <a:pPr marL="195580" marR="1069975" indent="-182880">
              <a:lnSpc>
                <a:spcPct val="100000"/>
              </a:lnSpc>
              <a:spcBef>
                <a:spcPts val="675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60" dirty="0">
                <a:solidFill>
                  <a:srgbClr val="282833"/>
                </a:solidFill>
                <a:latin typeface="Arial"/>
                <a:cs typeface="Arial"/>
              </a:rPr>
              <a:t>ATM,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banka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müşterisi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ve  hesapları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ile ilgili bilgileri, 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gerektiğinde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merkezi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banka  sisteminden</a:t>
            </a:r>
            <a:r>
              <a:rPr sz="28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15" dirty="0">
                <a:solidFill>
                  <a:srgbClr val="282833"/>
                </a:solidFill>
                <a:latin typeface="Arial"/>
                <a:cs typeface="Arial"/>
              </a:rPr>
              <a:t>alacaktır.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941697" y="2401823"/>
            <a:ext cx="2656332" cy="3505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BCCF33-4A45-41B7-9543-62C475C969C2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F1F320F7-C143-4758-B3F6-B18100168D15}" type="datetime1">
              <a:rPr lang="en-US" smtClean="0"/>
              <a:t>3/8/2018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76EAB-FA4C-4F32-8058-88A6EC0077C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t>15</a:t>
            </a:fld>
            <a:endParaRPr lang="tr-T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FE4D5D-5BC3-4564-A315-623691AF8985}"/>
              </a:ext>
            </a:extLst>
          </p:cNvPr>
          <p:cNvSpPr/>
          <p:nvPr/>
        </p:nvSpPr>
        <p:spPr>
          <a:xfrm>
            <a:off x="850900" y="379723"/>
            <a:ext cx="4655698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HANDAN YARICI - Nesne Yönelimli Programlama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0004" y="1078483"/>
            <a:ext cx="55937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Bir </a:t>
            </a:r>
            <a:r>
              <a:rPr spc="-85" dirty="0"/>
              <a:t>örnek: </a:t>
            </a:r>
            <a:r>
              <a:rPr spc="-155" dirty="0"/>
              <a:t>ATM</a:t>
            </a:r>
            <a:r>
              <a:rPr spc="-665" dirty="0"/>
              <a:t> </a:t>
            </a:r>
            <a:r>
              <a:rPr spc="-90" dirty="0"/>
              <a:t>uygulaması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10004" y="2520187"/>
            <a:ext cx="68218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00"/>
              </a:spcBef>
              <a:buClr>
                <a:srgbClr val="93A299"/>
              </a:buClr>
              <a:buSzPct val="85000"/>
              <a:buChar char="•"/>
              <a:tabLst>
                <a:tab pos="195580" algn="l"/>
              </a:tabLst>
            </a:pPr>
            <a:r>
              <a:rPr sz="3000" spc="-75" dirty="0">
                <a:solidFill>
                  <a:srgbClr val="282833"/>
                </a:solidFill>
                <a:latin typeface="Arial"/>
                <a:cs typeface="Arial"/>
              </a:rPr>
              <a:t>ATM </a:t>
            </a: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uygulama </a:t>
            </a:r>
            <a:r>
              <a:rPr sz="3000" spc="-10" dirty="0">
                <a:solidFill>
                  <a:srgbClr val="282833"/>
                </a:solidFill>
                <a:latin typeface="Arial"/>
                <a:cs typeface="Arial"/>
              </a:rPr>
              <a:t>yazılımının</a:t>
            </a:r>
            <a:r>
              <a:rPr sz="3000" spc="1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kullanıcıları: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84324" y="3526026"/>
            <a:ext cx="4080510" cy="112268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820"/>
              </a:spcBef>
              <a:buClr>
                <a:srgbClr val="93A299"/>
              </a:buClr>
              <a:buSzPct val="85000"/>
              <a:buChar char="•"/>
              <a:tabLst>
                <a:tab pos="195580" algn="l"/>
              </a:tabLst>
            </a:pP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Banka</a:t>
            </a:r>
            <a:r>
              <a:rPr sz="3000" spc="-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müşterisi</a:t>
            </a:r>
            <a:endParaRPr sz="3000" dirty="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720"/>
              </a:spcBef>
              <a:buClr>
                <a:srgbClr val="93A299"/>
              </a:buClr>
              <a:buSzPct val="85000"/>
              <a:buChar char="•"/>
              <a:tabLst>
                <a:tab pos="195580" algn="l"/>
              </a:tabLst>
            </a:pP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Merkezi Banka</a:t>
            </a:r>
            <a:r>
              <a:rPr sz="3000" spc="-4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Sistemi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65155" y="3494532"/>
            <a:ext cx="387350" cy="1152525"/>
          </a:xfrm>
          <a:custGeom>
            <a:avLst/>
            <a:gdLst/>
            <a:ahLst/>
            <a:cxnLst/>
            <a:rect l="l" t="t" r="r" b="b"/>
            <a:pathLst>
              <a:path w="387350" h="1152525">
                <a:moveTo>
                  <a:pt x="202692" y="560070"/>
                </a:moveTo>
                <a:lnTo>
                  <a:pt x="202692" y="550164"/>
                </a:lnTo>
                <a:lnTo>
                  <a:pt x="198120" y="547116"/>
                </a:lnTo>
                <a:lnTo>
                  <a:pt x="195072" y="544068"/>
                </a:lnTo>
                <a:lnTo>
                  <a:pt x="195072" y="30480"/>
                </a:lnTo>
                <a:lnTo>
                  <a:pt x="193548" y="30480"/>
                </a:lnTo>
                <a:lnTo>
                  <a:pt x="190500" y="25908"/>
                </a:lnTo>
                <a:lnTo>
                  <a:pt x="185928" y="22860"/>
                </a:lnTo>
                <a:lnTo>
                  <a:pt x="184404" y="22860"/>
                </a:lnTo>
                <a:lnTo>
                  <a:pt x="178308" y="19812"/>
                </a:lnTo>
                <a:lnTo>
                  <a:pt x="160020" y="13716"/>
                </a:lnTo>
                <a:lnTo>
                  <a:pt x="147828" y="10668"/>
                </a:lnTo>
                <a:lnTo>
                  <a:pt x="135636" y="9144"/>
                </a:lnTo>
                <a:lnTo>
                  <a:pt x="121920" y="7620"/>
                </a:lnTo>
                <a:lnTo>
                  <a:pt x="108204" y="4572"/>
                </a:lnTo>
                <a:lnTo>
                  <a:pt x="74676" y="1524"/>
                </a:lnTo>
                <a:lnTo>
                  <a:pt x="56388" y="1397"/>
                </a:lnTo>
                <a:lnTo>
                  <a:pt x="39624" y="0"/>
                </a:lnTo>
                <a:lnTo>
                  <a:pt x="0" y="0"/>
                </a:lnTo>
                <a:lnTo>
                  <a:pt x="0" y="9144"/>
                </a:lnTo>
                <a:lnTo>
                  <a:pt x="19812" y="9144"/>
                </a:lnTo>
                <a:lnTo>
                  <a:pt x="39624" y="10668"/>
                </a:lnTo>
                <a:lnTo>
                  <a:pt x="57912" y="10668"/>
                </a:lnTo>
                <a:lnTo>
                  <a:pt x="91440" y="13716"/>
                </a:lnTo>
                <a:lnTo>
                  <a:pt x="121920" y="16764"/>
                </a:lnTo>
                <a:lnTo>
                  <a:pt x="134112" y="18288"/>
                </a:lnTo>
                <a:lnTo>
                  <a:pt x="146304" y="21336"/>
                </a:lnTo>
                <a:lnTo>
                  <a:pt x="156972" y="22860"/>
                </a:lnTo>
                <a:lnTo>
                  <a:pt x="167640" y="25908"/>
                </a:lnTo>
                <a:lnTo>
                  <a:pt x="175260" y="28956"/>
                </a:lnTo>
                <a:lnTo>
                  <a:pt x="181356" y="30480"/>
                </a:lnTo>
                <a:lnTo>
                  <a:pt x="181356" y="31496"/>
                </a:lnTo>
                <a:lnTo>
                  <a:pt x="184404" y="33528"/>
                </a:lnTo>
                <a:lnTo>
                  <a:pt x="187452" y="36576"/>
                </a:lnTo>
                <a:lnTo>
                  <a:pt x="187452" y="550164"/>
                </a:lnTo>
                <a:lnTo>
                  <a:pt x="188976" y="550164"/>
                </a:lnTo>
                <a:lnTo>
                  <a:pt x="192024" y="553212"/>
                </a:lnTo>
                <a:lnTo>
                  <a:pt x="192024" y="554736"/>
                </a:lnTo>
                <a:lnTo>
                  <a:pt x="196596" y="557784"/>
                </a:lnTo>
                <a:lnTo>
                  <a:pt x="198120" y="557784"/>
                </a:lnTo>
                <a:lnTo>
                  <a:pt x="202692" y="560070"/>
                </a:lnTo>
                <a:close/>
              </a:path>
              <a:path w="387350" h="1152525">
                <a:moveTo>
                  <a:pt x="181356" y="1120140"/>
                </a:moveTo>
                <a:lnTo>
                  <a:pt x="166116" y="1126236"/>
                </a:lnTo>
                <a:lnTo>
                  <a:pt x="156972" y="1129284"/>
                </a:lnTo>
                <a:lnTo>
                  <a:pt x="146304" y="1130808"/>
                </a:lnTo>
                <a:lnTo>
                  <a:pt x="134112" y="1133856"/>
                </a:lnTo>
                <a:lnTo>
                  <a:pt x="91440" y="1138428"/>
                </a:lnTo>
                <a:lnTo>
                  <a:pt x="39624" y="1141476"/>
                </a:lnTo>
                <a:lnTo>
                  <a:pt x="19812" y="1143000"/>
                </a:lnTo>
                <a:lnTo>
                  <a:pt x="0" y="1143000"/>
                </a:lnTo>
                <a:lnTo>
                  <a:pt x="0" y="1152144"/>
                </a:lnTo>
                <a:lnTo>
                  <a:pt x="39624" y="1152144"/>
                </a:lnTo>
                <a:lnTo>
                  <a:pt x="57912" y="1150620"/>
                </a:lnTo>
                <a:lnTo>
                  <a:pt x="74676" y="1149096"/>
                </a:lnTo>
                <a:lnTo>
                  <a:pt x="91440" y="1149096"/>
                </a:lnTo>
                <a:lnTo>
                  <a:pt x="108204" y="1147572"/>
                </a:lnTo>
                <a:lnTo>
                  <a:pt x="121920" y="1144524"/>
                </a:lnTo>
                <a:lnTo>
                  <a:pt x="135636" y="1143000"/>
                </a:lnTo>
                <a:lnTo>
                  <a:pt x="149352" y="1139952"/>
                </a:lnTo>
                <a:lnTo>
                  <a:pt x="160020" y="1138428"/>
                </a:lnTo>
                <a:lnTo>
                  <a:pt x="178308" y="1132332"/>
                </a:lnTo>
                <a:lnTo>
                  <a:pt x="179832" y="1131570"/>
                </a:lnTo>
                <a:lnTo>
                  <a:pt x="179832" y="1121664"/>
                </a:lnTo>
                <a:lnTo>
                  <a:pt x="181356" y="1120140"/>
                </a:lnTo>
                <a:close/>
              </a:path>
              <a:path w="387350" h="1152525">
                <a:moveTo>
                  <a:pt x="181356" y="31496"/>
                </a:moveTo>
                <a:lnTo>
                  <a:pt x="181356" y="30480"/>
                </a:lnTo>
                <a:lnTo>
                  <a:pt x="179832" y="30480"/>
                </a:lnTo>
                <a:lnTo>
                  <a:pt x="181356" y="31496"/>
                </a:lnTo>
                <a:close/>
              </a:path>
              <a:path w="387350" h="1152525">
                <a:moveTo>
                  <a:pt x="362712" y="580644"/>
                </a:moveTo>
                <a:lnTo>
                  <a:pt x="342900" y="580644"/>
                </a:lnTo>
                <a:lnTo>
                  <a:pt x="324612" y="579120"/>
                </a:lnTo>
                <a:lnTo>
                  <a:pt x="307848" y="577596"/>
                </a:lnTo>
                <a:lnTo>
                  <a:pt x="291084" y="577596"/>
                </a:lnTo>
                <a:lnTo>
                  <a:pt x="274320" y="576072"/>
                </a:lnTo>
                <a:lnTo>
                  <a:pt x="260604" y="579120"/>
                </a:lnTo>
                <a:lnTo>
                  <a:pt x="233172" y="582168"/>
                </a:lnTo>
                <a:lnTo>
                  <a:pt x="222504" y="585216"/>
                </a:lnTo>
                <a:lnTo>
                  <a:pt x="204216" y="591312"/>
                </a:lnTo>
                <a:lnTo>
                  <a:pt x="198120" y="594360"/>
                </a:lnTo>
                <a:lnTo>
                  <a:pt x="196596" y="594360"/>
                </a:lnTo>
                <a:lnTo>
                  <a:pt x="192024" y="597408"/>
                </a:lnTo>
                <a:lnTo>
                  <a:pt x="188976" y="601980"/>
                </a:lnTo>
                <a:lnTo>
                  <a:pt x="187452" y="601980"/>
                </a:lnTo>
                <a:lnTo>
                  <a:pt x="187452" y="1115568"/>
                </a:lnTo>
                <a:lnTo>
                  <a:pt x="184404" y="1118616"/>
                </a:lnTo>
                <a:lnTo>
                  <a:pt x="179832" y="1121664"/>
                </a:lnTo>
                <a:lnTo>
                  <a:pt x="179832" y="1131570"/>
                </a:lnTo>
                <a:lnTo>
                  <a:pt x="184404" y="1129284"/>
                </a:lnTo>
                <a:lnTo>
                  <a:pt x="185928" y="1129284"/>
                </a:lnTo>
                <a:lnTo>
                  <a:pt x="190500" y="1126236"/>
                </a:lnTo>
                <a:lnTo>
                  <a:pt x="190500" y="1124712"/>
                </a:lnTo>
                <a:lnTo>
                  <a:pt x="193548" y="1121664"/>
                </a:lnTo>
                <a:lnTo>
                  <a:pt x="195072" y="1121664"/>
                </a:lnTo>
                <a:lnTo>
                  <a:pt x="195072" y="608076"/>
                </a:lnTo>
                <a:lnTo>
                  <a:pt x="198120" y="605028"/>
                </a:lnTo>
                <a:lnTo>
                  <a:pt x="201168" y="602996"/>
                </a:lnTo>
                <a:lnTo>
                  <a:pt x="201168" y="601980"/>
                </a:lnTo>
                <a:lnTo>
                  <a:pt x="207264" y="600456"/>
                </a:lnTo>
                <a:lnTo>
                  <a:pt x="214884" y="597408"/>
                </a:lnTo>
                <a:lnTo>
                  <a:pt x="225552" y="594360"/>
                </a:lnTo>
                <a:lnTo>
                  <a:pt x="236220" y="592836"/>
                </a:lnTo>
                <a:lnTo>
                  <a:pt x="248412" y="589788"/>
                </a:lnTo>
                <a:lnTo>
                  <a:pt x="260604" y="588264"/>
                </a:lnTo>
                <a:lnTo>
                  <a:pt x="291084" y="585216"/>
                </a:lnTo>
                <a:lnTo>
                  <a:pt x="324612" y="582168"/>
                </a:lnTo>
                <a:lnTo>
                  <a:pt x="342900" y="582168"/>
                </a:lnTo>
                <a:lnTo>
                  <a:pt x="362712" y="580644"/>
                </a:lnTo>
                <a:close/>
              </a:path>
              <a:path w="387350" h="1152525">
                <a:moveTo>
                  <a:pt x="187452" y="548640"/>
                </a:moveTo>
                <a:lnTo>
                  <a:pt x="187452" y="36576"/>
                </a:lnTo>
                <a:lnTo>
                  <a:pt x="185928" y="35052"/>
                </a:lnTo>
                <a:lnTo>
                  <a:pt x="185928" y="545592"/>
                </a:lnTo>
                <a:lnTo>
                  <a:pt x="187452" y="548640"/>
                </a:lnTo>
                <a:close/>
              </a:path>
              <a:path w="387350" h="1152525">
                <a:moveTo>
                  <a:pt x="187452" y="1115568"/>
                </a:moveTo>
                <a:lnTo>
                  <a:pt x="187452" y="603504"/>
                </a:lnTo>
                <a:lnTo>
                  <a:pt x="185928" y="606552"/>
                </a:lnTo>
                <a:lnTo>
                  <a:pt x="185928" y="1117092"/>
                </a:lnTo>
                <a:lnTo>
                  <a:pt x="187452" y="1115568"/>
                </a:lnTo>
                <a:close/>
              </a:path>
              <a:path w="387350" h="1152525">
                <a:moveTo>
                  <a:pt x="196596" y="544068"/>
                </a:moveTo>
                <a:lnTo>
                  <a:pt x="196596" y="35052"/>
                </a:lnTo>
                <a:lnTo>
                  <a:pt x="195072" y="35052"/>
                </a:lnTo>
                <a:lnTo>
                  <a:pt x="195072" y="542544"/>
                </a:lnTo>
                <a:lnTo>
                  <a:pt x="196596" y="544068"/>
                </a:lnTo>
                <a:close/>
              </a:path>
              <a:path w="387350" h="1152525">
                <a:moveTo>
                  <a:pt x="196596" y="545592"/>
                </a:moveTo>
                <a:lnTo>
                  <a:pt x="195072" y="542544"/>
                </a:lnTo>
                <a:lnTo>
                  <a:pt x="195072" y="544068"/>
                </a:lnTo>
                <a:lnTo>
                  <a:pt x="196596" y="545592"/>
                </a:lnTo>
                <a:close/>
              </a:path>
              <a:path w="387350" h="1152525">
                <a:moveTo>
                  <a:pt x="196596" y="606552"/>
                </a:moveTo>
                <a:lnTo>
                  <a:pt x="195072" y="608076"/>
                </a:lnTo>
                <a:lnTo>
                  <a:pt x="195072" y="609600"/>
                </a:lnTo>
                <a:lnTo>
                  <a:pt x="196596" y="606552"/>
                </a:lnTo>
                <a:close/>
              </a:path>
              <a:path w="387350" h="1152525">
                <a:moveTo>
                  <a:pt x="196596" y="1117092"/>
                </a:moveTo>
                <a:lnTo>
                  <a:pt x="196596" y="608076"/>
                </a:lnTo>
                <a:lnTo>
                  <a:pt x="195072" y="609600"/>
                </a:lnTo>
                <a:lnTo>
                  <a:pt x="195072" y="1117092"/>
                </a:lnTo>
                <a:lnTo>
                  <a:pt x="196596" y="1117092"/>
                </a:lnTo>
                <a:close/>
              </a:path>
              <a:path w="387350" h="1152525">
                <a:moveTo>
                  <a:pt x="362712" y="571500"/>
                </a:moveTo>
                <a:lnTo>
                  <a:pt x="342900" y="569976"/>
                </a:lnTo>
                <a:lnTo>
                  <a:pt x="324612" y="569976"/>
                </a:lnTo>
                <a:lnTo>
                  <a:pt x="291084" y="566928"/>
                </a:lnTo>
                <a:lnTo>
                  <a:pt x="260604" y="563880"/>
                </a:lnTo>
                <a:lnTo>
                  <a:pt x="248412" y="562356"/>
                </a:lnTo>
                <a:lnTo>
                  <a:pt x="236220" y="559308"/>
                </a:lnTo>
                <a:lnTo>
                  <a:pt x="225552" y="557784"/>
                </a:lnTo>
                <a:lnTo>
                  <a:pt x="216408" y="554736"/>
                </a:lnTo>
                <a:lnTo>
                  <a:pt x="201168" y="548640"/>
                </a:lnTo>
                <a:lnTo>
                  <a:pt x="202692" y="550164"/>
                </a:lnTo>
                <a:lnTo>
                  <a:pt x="202692" y="560070"/>
                </a:lnTo>
                <a:lnTo>
                  <a:pt x="204216" y="560832"/>
                </a:lnTo>
                <a:lnTo>
                  <a:pt x="222504" y="566928"/>
                </a:lnTo>
                <a:lnTo>
                  <a:pt x="233172" y="568452"/>
                </a:lnTo>
                <a:lnTo>
                  <a:pt x="246888" y="571500"/>
                </a:lnTo>
                <a:lnTo>
                  <a:pt x="259080" y="573024"/>
                </a:lnTo>
                <a:lnTo>
                  <a:pt x="274320" y="576072"/>
                </a:lnTo>
                <a:lnTo>
                  <a:pt x="307848" y="573024"/>
                </a:lnTo>
                <a:lnTo>
                  <a:pt x="324612" y="573024"/>
                </a:lnTo>
                <a:lnTo>
                  <a:pt x="342900" y="571500"/>
                </a:lnTo>
                <a:lnTo>
                  <a:pt x="362712" y="571500"/>
                </a:lnTo>
                <a:close/>
              </a:path>
              <a:path w="387350" h="1152525">
                <a:moveTo>
                  <a:pt x="202692" y="601980"/>
                </a:moveTo>
                <a:lnTo>
                  <a:pt x="201168" y="601980"/>
                </a:lnTo>
                <a:lnTo>
                  <a:pt x="201168" y="602996"/>
                </a:lnTo>
                <a:lnTo>
                  <a:pt x="202692" y="601980"/>
                </a:lnTo>
                <a:close/>
              </a:path>
              <a:path w="387350" h="1152525">
                <a:moveTo>
                  <a:pt x="387096" y="579120"/>
                </a:moveTo>
                <a:lnTo>
                  <a:pt x="387096" y="573024"/>
                </a:lnTo>
                <a:lnTo>
                  <a:pt x="384048" y="571500"/>
                </a:lnTo>
                <a:lnTo>
                  <a:pt x="342900" y="571500"/>
                </a:lnTo>
                <a:lnTo>
                  <a:pt x="324612" y="573024"/>
                </a:lnTo>
                <a:lnTo>
                  <a:pt x="307848" y="573024"/>
                </a:lnTo>
                <a:lnTo>
                  <a:pt x="274320" y="576072"/>
                </a:lnTo>
                <a:lnTo>
                  <a:pt x="291084" y="577596"/>
                </a:lnTo>
                <a:lnTo>
                  <a:pt x="307848" y="577596"/>
                </a:lnTo>
                <a:lnTo>
                  <a:pt x="324612" y="579120"/>
                </a:lnTo>
                <a:lnTo>
                  <a:pt x="342900" y="580644"/>
                </a:lnTo>
                <a:lnTo>
                  <a:pt x="384048" y="580644"/>
                </a:lnTo>
                <a:lnTo>
                  <a:pt x="387096" y="579120"/>
                </a:lnTo>
                <a:close/>
              </a:path>
            </a:pathLst>
          </a:custGeom>
          <a:solidFill>
            <a:srgbClr val="92A1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415402" y="3687570"/>
            <a:ext cx="13379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Aktörler</a:t>
            </a:r>
            <a:endParaRPr sz="3000">
              <a:latin typeface="Arial"/>
              <a:cs typeface="Arial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FA69DE-EF7C-44F2-BAC3-7EFB0E01AAF9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E190C07D-5B4D-438B-B74E-1BE368D73699}" type="datetime1">
              <a:rPr lang="en-US" smtClean="0"/>
              <a:t>3/8/2018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FEB87E-5629-43F0-9119-6FC95452E33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t>16</a:t>
            </a:fld>
            <a:endParaRPr lang="tr-T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09AC3D-3743-42A9-A678-EEAB891DCC25}"/>
              </a:ext>
            </a:extLst>
          </p:cNvPr>
          <p:cNvSpPr/>
          <p:nvPr/>
        </p:nvSpPr>
        <p:spPr>
          <a:xfrm>
            <a:off x="850900" y="379723"/>
            <a:ext cx="4655698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HANDAN YARICI - Nesne Yönelimli Programlama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0004" y="1046479"/>
            <a:ext cx="62414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70" dirty="0"/>
              <a:t>Bir </a:t>
            </a:r>
            <a:r>
              <a:rPr sz="4000" spc="-90" dirty="0"/>
              <a:t>örnek: </a:t>
            </a:r>
            <a:r>
              <a:rPr sz="4000" spc="-175" dirty="0"/>
              <a:t>ATM</a:t>
            </a:r>
            <a:r>
              <a:rPr sz="4000" spc="-625" dirty="0"/>
              <a:t> </a:t>
            </a:r>
            <a:r>
              <a:rPr sz="4000" spc="-95" dirty="0"/>
              <a:t>uygulaması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1157600" y="1819147"/>
            <a:ext cx="7118350" cy="4871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00"/>
              </a:spcBef>
              <a:buClr>
                <a:srgbClr val="93A299"/>
              </a:buClr>
              <a:buSzPct val="85000"/>
              <a:buChar char="•"/>
              <a:tabLst>
                <a:tab pos="195580" algn="l"/>
              </a:tabLst>
            </a:pP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Belirlenen aktörler </a:t>
            </a:r>
            <a:r>
              <a:rPr sz="3000" spc="-35" dirty="0">
                <a:solidFill>
                  <a:srgbClr val="282833"/>
                </a:solidFill>
                <a:latin typeface="Arial"/>
                <a:cs typeface="Arial"/>
              </a:rPr>
              <a:t>ATM’den </a:t>
            </a: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ne</a:t>
            </a:r>
            <a:r>
              <a:rPr sz="3000" spc="-16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istiyorlar?</a:t>
            </a:r>
            <a:endParaRPr sz="3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93A299"/>
              </a:buClr>
              <a:buFont typeface="Arial"/>
              <a:buChar char="•"/>
            </a:pPr>
            <a:endParaRPr sz="4350" dirty="0">
              <a:latin typeface="Times New Roman"/>
              <a:cs typeface="Times New Roman"/>
            </a:endParaRPr>
          </a:p>
          <a:p>
            <a:pPr marL="195580" indent="-182880">
              <a:lnSpc>
                <a:spcPct val="100000"/>
              </a:lnSpc>
              <a:buClr>
                <a:srgbClr val="93A299"/>
              </a:buClr>
              <a:buSzPct val="85000"/>
              <a:buFont typeface="Arial"/>
              <a:buChar char="•"/>
              <a:tabLst>
                <a:tab pos="195580" algn="l"/>
              </a:tabLst>
            </a:pPr>
            <a:r>
              <a:rPr sz="3000" b="1" u="heavy" spc="-5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Aktör</a:t>
            </a: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: Banka</a:t>
            </a:r>
            <a:r>
              <a:rPr sz="3000" spc="-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müşterisi</a:t>
            </a:r>
            <a:endParaRPr sz="3000" dirty="0">
              <a:latin typeface="Arial"/>
              <a:cs typeface="Arial"/>
            </a:endParaRPr>
          </a:p>
          <a:p>
            <a:pPr marL="647700" lvl="1" indent="-360680">
              <a:lnSpc>
                <a:spcPct val="100000"/>
              </a:lnSpc>
              <a:spcBef>
                <a:spcPts val="720"/>
              </a:spcBef>
              <a:buClr>
                <a:srgbClr val="93A299"/>
              </a:buClr>
              <a:buSzPct val="85000"/>
              <a:buFont typeface="DejaVu Sans"/>
              <a:buChar char="✓"/>
              <a:tabLst>
                <a:tab pos="648335" algn="l"/>
              </a:tabLst>
            </a:pPr>
            <a:r>
              <a:rPr sz="3000" b="1" spc="-5" dirty="0">
                <a:solidFill>
                  <a:srgbClr val="282833"/>
                </a:solidFill>
                <a:latin typeface="Arial"/>
                <a:cs typeface="Arial"/>
              </a:rPr>
              <a:t>Para</a:t>
            </a:r>
            <a:r>
              <a:rPr sz="3000" b="1" spc="-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282833"/>
                </a:solidFill>
                <a:latin typeface="Arial"/>
                <a:cs typeface="Arial"/>
              </a:rPr>
              <a:t>çekme</a:t>
            </a:r>
            <a:endParaRPr sz="3000" dirty="0">
              <a:latin typeface="Arial"/>
              <a:cs typeface="Arial"/>
            </a:endParaRPr>
          </a:p>
          <a:p>
            <a:pPr marL="647700" lvl="1" indent="-360680">
              <a:lnSpc>
                <a:spcPct val="100000"/>
              </a:lnSpc>
              <a:spcBef>
                <a:spcPts val="720"/>
              </a:spcBef>
              <a:buClr>
                <a:srgbClr val="93A299"/>
              </a:buClr>
              <a:buSzPct val="85000"/>
              <a:buFont typeface="DejaVu Sans"/>
              <a:buChar char="✓"/>
              <a:tabLst>
                <a:tab pos="648335" algn="l"/>
              </a:tabLst>
            </a:pPr>
            <a:r>
              <a:rPr sz="3000" b="1" spc="-5" dirty="0">
                <a:solidFill>
                  <a:srgbClr val="282833"/>
                </a:solidFill>
                <a:latin typeface="Arial"/>
                <a:cs typeface="Arial"/>
              </a:rPr>
              <a:t>Para</a:t>
            </a:r>
            <a:r>
              <a:rPr sz="3000" b="1" spc="-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282833"/>
                </a:solidFill>
                <a:latin typeface="Arial"/>
                <a:cs typeface="Arial"/>
              </a:rPr>
              <a:t>yatırma</a:t>
            </a:r>
            <a:endParaRPr sz="3000" dirty="0">
              <a:latin typeface="Arial"/>
              <a:cs typeface="Arial"/>
            </a:endParaRPr>
          </a:p>
          <a:p>
            <a:pPr marL="647700" lvl="1" indent="-360680">
              <a:lnSpc>
                <a:spcPct val="100000"/>
              </a:lnSpc>
              <a:spcBef>
                <a:spcPts val="720"/>
              </a:spcBef>
              <a:buClr>
                <a:srgbClr val="93A299"/>
              </a:buClr>
              <a:buSzPct val="85000"/>
              <a:buFont typeface="DejaVu Sans"/>
              <a:buChar char="✓"/>
              <a:tabLst>
                <a:tab pos="648335" algn="l"/>
              </a:tabLst>
            </a:pPr>
            <a:r>
              <a:rPr sz="3000" b="1" spc="-5" dirty="0">
                <a:solidFill>
                  <a:srgbClr val="282833"/>
                </a:solidFill>
                <a:latin typeface="Arial"/>
                <a:cs typeface="Arial"/>
              </a:rPr>
              <a:t>Para</a:t>
            </a:r>
            <a:r>
              <a:rPr sz="3000" b="1" spc="-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282833"/>
                </a:solidFill>
                <a:latin typeface="Arial"/>
                <a:cs typeface="Arial"/>
              </a:rPr>
              <a:t>transferi</a:t>
            </a:r>
            <a:endParaRPr sz="30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93A299"/>
              </a:buClr>
              <a:buFont typeface="DejaVu Sans"/>
              <a:buChar char="✓"/>
            </a:pPr>
            <a:endParaRPr sz="4350" dirty="0">
              <a:latin typeface="Times New Roman"/>
              <a:cs typeface="Times New Roman"/>
            </a:endParaRPr>
          </a:p>
          <a:p>
            <a:pPr marL="195580" indent="-182880">
              <a:lnSpc>
                <a:spcPct val="100000"/>
              </a:lnSpc>
              <a:buClr>
                <a:srgbClr val="93A299"/>
              </a:buClr>
              <a:buSzPct val="85000"/>
              <a:buFont typeface="Arial"/>
              <a:buChar char="•"/>
              <a:tabLst>
                <a:tab pos="195580" algn="l"/>
              </a:tabLst>
            </a:pPr>
            <a:r>
              <a:rPr sz="3000" b="1" u="heavy" spc="-5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Aktör</a:t>
            </a: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: Merkezi Banka</a:t>
            </a:r>
            <a:r>
              <a:rPr sz="3000" spc="-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Sistemi</a:t>
            </a:r>
            <a:endParaRPr sz="3000" dirty="0">
              <a:latin typeface="Arial"/>
              <a:cs typeface="Arial"/>
            </a:endParaRPr>
          </a:p>
          <a:p>
            <a:pPr marL="647700" lvl="1" indent="-360680">
              <a:lnSpc>
                <a:spcPct val="100000"/>
              </a:lnSpc>
              <a:spcBef>
                <a:spcPts val="720"/>
              </a:spcBef>
              <a:buClr>
                <a:srgbClr val="93A299"/>
              </a:buClr>
              <a:buSzPct val="85000"/>
              <a:buFont typeface="DejaVu Sans"/>
              <a:buChar char="✓"/>
              <a:tabLst>
                <a:tab pos="648335" algn="l"/>
              </a:tabLst>
            </a:pPr>
            <a:r>
              <a:rPr sz="3000" b="1" spc="-5" dirty="0">
                <a:solidFill>
                  <a:srgbClr val="282833"/>
                </a:solidFill>
                <a:latin typeface="Arial"/>
                <a:cs typeface="Arial"/>
              </a:rPr>
              <a:t>Günlük </a:t>
            </a:r>
            <a:r>
              <a:rPr sz="3000" b="1" dirty="0">
                <a:solidFill>
                  <a:srgbClr val="282833"/>
                </a:solidFill>
                <a:latin typeface="Arial"/>
                <a:cs typeface="Arial"/>
              </a:rPr>
              <a:t>özet</a:t>
            </a:r>
            <a:r>
              <a:rPr sz="3000" b="1" spc="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282833"/>
                </a:solidFill>
                <a:latin typeface="Arial"/>
                <a:cs typeface="Arial"/>
              </a:rPr>
              <a:t>alma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B97D7-3FEB-4C28-80A3-C327A434C636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8B51E99A-FCFB-43A1-B208-6CF3C948DECE}" type="datetime1">
              <a:rPr lang="en-US" smtClean="0"/>
              <a:t>3/8/2018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7AF849-5450-48A3-AD0A-8AB66DEF802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t>17</a:t>
            </a:fld>
            <a:endParaRPr lang="tr-T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2E1687-9310-4EEF-9E35-D468422089D5}"/>
              </a:ext>
            </a:extLst>
          </p:cNvPr>
          <p:cNvSpPr/>
          <p:nvPr/>
        </p:nvSpPr>
        <p:spPr>
          <a:xfrm>
            <a:off x="850900" y="379723"/>
            <a:ext cx="4655698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HANDAN YARICI - Nesne Yönelimli Programlama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0004" y="1046479"/>
            <a:ext cx="62414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70" dirty="0"/>
              <a:t>Bir </a:t>
            </a:r>
            <a:r>
              <a:rPr sz="4000" spc="-90" dirty="0"/>
              <a:t>örnek: </a:t>
            </a:r>
            <a:r>
              <a:rPr sz="4000" spc="-175" dirty="0"/>
              <a:t>ATM</a:t>
            </a:r>
            <a:r>
              <a:rPr sz="4000" spc="-625" dirty="0"/>
              <a:t> </a:t>
            </a:r>
            <a:r>
              <a:rPr sz="4000" spc="-95" dirty="0"/>
              <a:t>uygulaması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310004" y="1880107"/>
            <a:ext cx="7965440" cy="459740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820"/>
              </a:spcBef>
              <a:buClr>
                <a:srgbClr val="93A299"/>
              </a:buClr>
              <a:buSzPct val="85000"/>
              <a:buFont typeface="Arial"/>
              <a:buChar char="•"/>
              <a:tabLst>
                <a:tab pos="195580" algn="l"/>
              </a:tabLst>
            </a:pPr>
            <a:r>
              <a:rPr sz="3000" b="1" u="heavy" spc="-5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Aktör:</a:t>
            </a:r>
            <a:r>
              <a:rPr sz="3000" b="1" spc="-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Banka</a:t>
            </a:r>
            <a:r>
              <a:rPr sz="3000" spc="-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müşterisi</a:t>
            </a:r>
            <a:endParaRPr sz="3000" dirty="0">
              <a:latin typeface="Arial"/>
              <a:cs typeface="Arial"/>
            </a:endParaRPr>
          </a:p>
          <a:p>
            <a:pPr marL="195580" marR="5080" indent="-182880">
              <a:lnSpc>
                <a:spcPct val="100000"/>
              </a:lnSpc>
              <a:spcBef>
                <a:spcPts val="720"/>
              </a:spcBef>
              <a:buClr>
                <a:srgbClr val="93A299"/>
              </a:buClr>
              <a:buSzPct val="85000"/>
              <a:buChar char="•"/>
              <a:tabLst>
                <a:tab pos="195580" algn="l"/>
              </a:tabLst>
            </a:pP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Bankada hesabı ve banka kartı </a:t>
            </a:r>
            <a:r>
              <a:rPr sz="3000" dirty="0">
                <a:solidFill>
                  <a:srgbClr val="282833"/>
                </a:solidFill>
                <a:latin typeface="Arial"/>
                <a:cs typeface="Arial"/>
              </a:rPr>
              <a:t>olan,</a:t>
            </a:r>
            <a:r>
              <a:rPr sz="3000" spc="-2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3000" spc="-35" dirty="0">
                <a:solidFill>
                  <a:srgbClr val="282833"/>
                </a:solidFill>
                <a:latin typeface="Arial"/>
                <a:cs typeface="Arial"/>
              </a:rPr>
              <a:t>ATM’den  </a:t>
            </a:r>
            <a:r>
              <a:rPr sz="3000" dirty="0">
                <a:solidFill>
                  <a:srgbClr val="282833"/>
                </a:solidFill>
                <a:latin typeface="Arial"/>
                <a:cs typeface="Arial"/>
              </a:rPr>
              <a:t>işlem </a:t>
            </a: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yapma </a:t>
            </a:r>
            <a:r>
              <a:rPr sz="3000" dirty="0">
                <a:solidFill>
                  <a:srgbClr val="282833"/>
                </a:solidFill>
                <a:latin typeface="Arial"/>
                <a:cs typeface="Arial"/>
              </a:rPr>
              <a:t>hakkı olan</a:t>
            </a:r>
            <a:r>
              <a:rPr sz="3000" spc="-6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3000" spc="-25" dirty="0">
                <a:solidFill>
                  <a:srgbClr val="282833"/>
                </a:solidFill>
                <a:latin typeface="Arial"/>
                <a:cs typeface="Arial"/>
              </a:rPr>
              <a:t>kişidir.</a:t>
            </a:r>
            <a:endParaRPr sz="3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93A299"/>
              </a:buClr>
              <a:buFont typeface="Arial"/>
              <a:buChar char="•"/>
            </a:pPr>
            <a:endParaRPr sz="4350" dirty="0">
              <a:latin typeface="Times New Roman"/>
              <a:cs typeface="Times New Roman"/>
            </a:endParaRPr>
          </a:p>
          <a:p>
            <a:pPr marL="225425">
              <a:lnSpc>
                <a:spcPct val="100000"/>
              </a:lnSpc>
            </a:pPr>
            <a:r>
              <a:rPr sz="3000" b="1" u="heavy" spc="-5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Kullanım Durumu: </a:t>
            </a: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Para</a:t>
            </a:r>
            <a:r>
              <a:rPr sz="30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çekme</a:t>
            </a:r>
            <a:endParaRPr sz="3000" dirty="0">
              <a:latin typeface="Arial"/>
              <a:cs typeface="Arial"/>
            </a:endParaRPr>
          </a:p>
          <a:p>
            <a:pPr marL="195580" marR="272415" indent="-182880">
              <a:lnSpc>
                <a:spcPct val="100000"/>
              </a:lnSpc>
              <a:spcBef>
                <a:spcPts val="720"/>
              </a:spcBef>
              <a:buClr>
                <a:srgbClr val="93A299"/>
              </a:buClr>
              <a:buSzPct val="85000"/>
              <a:buChar char="•"/>
              <a:tabLst>
                <a:tab pos="195580" algn="l"/>
              </a:tabLst>
            </a:pP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Banka müşterisinin nasıl para çekeceğini  </a:t>
            </a:r>
            <a:r>
              <a:rPr sz="3000" spc="-25" dirty="0">
                <a:solidFill>
                  <a:srgbClr val="282833"/>
                </a:solidFill>
                <a:latin typeface="Arial"/>
                <a:cs typeface="Arial"/>
              </a:rPr>
              <a:t>tanımlar. </a:t>
            </a: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Para çekme </a:t>
            </a:r>
            <a:r>
              <a:rPr sz="3000" dirty="0">
                <a:solidFill>
                  <a:srgbClr val="282833"/>
                </a:solidFill>
                <a:latin typeface="Arial"/>
                <a:cs typeface="Arial"/>
              </a:rPr>
              <a:t>işlemi </a:t>
            </a:r>
            <a:r>
              <a:rPr sz="3000" spc="-10" dirty="0">
                <a:solidFill>
                  <a:srgbClr val="282833"/>
                </a:solidFill>
                <a:latin typeface="Arial"/>
                <a:cs typeface="Arial"/>
              </a:rPr>
              <a:t>sırasında </a:t>
            </a: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banka  müşterisinin istediği tutarı belirtmesi ve  hesabında bu </a:t>
            </a:r>
            <a:r>
              <a:rPr sz="3000" spc="-10" dirty="0">
                <a:solidFill>
                  <a:srgbClr val="282833"/>
                </a:solidFill>
                <a:latin typeface="Arial"/>
                <a:cs typeface="Arial"/>
              </a:rPr>
              <a:t>tutarın </a:t>
            </a: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mevcut olması</a:t>
            </a:r>
            <a:r>
              <a:rPr sz="3000" spc="5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3000" spc="-25" dirty="0">
                <a:solidFill>
                  <a:srgbClr val="282833"/>
                </a:solidFill>
                <a:latin typeface="Arial"/>
                <a:cs typeface="Arial"/>
              </a:rPr>
              <a:t>gerekir.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C5392-F9B9-4635-B7F0-8BF6408FC17C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48E8509C-A437-4B59-94B2-2D2A9E3AE067}" type="datetime1">
              <a:rPr lang="en-US" smtClean="0"/>
              <a:t>3/8/2018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EB31EE-6D40-48B5-ABBB-176502CC1A1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t>18</a:t>
            </a:fld>
            <a:endParaRPr lang="tr-T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4AC91B-835F-439F-9604-B06FE443A97A}"/>
              </a:ext>
            </a:extLst>
          </p:cNvPr>
          <p:cNvSpPr/>
          <p:nvPr/>
        </p:nvSpPr>
        <p:spPr>
          <a:xfrm>
            <a:off x="850900" y="379723"/>
            <a:ext cx="4655698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HANDAN YARICI - Nesne Yönelimli Programlama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528" y="1048003"/>
            <a:ext cx="62414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70" dirty="0"/>
              <a:t>Bir </a:t>
            </a:r>
            <a:r>
              <a:rPr sz="4000" spc="-90" dirty="0"/>
              <a:t>örnek: </a:t>
            </a:r>
            <a:r>
              <a:rPr sz="4000" spc="-175" dirty="0"/>
              <a:t>ATM</a:t>
            </a:r>
            <a:r>
              <a:rPr sz="4000" spc="-625" dirty="0"/>
              <a:t> </a:t>
            </a:r>
            <a:r>
              <a:rPr sz="4000" spc="-95" dirty="0"/>
              <a:t>uygulaması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1803839" y="2118857"/>
            <a:ext cx="7112819" cy="43532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ABA46-B5DE-4A7F-A510-370F2EBB9382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D7C08FB4-0B3D-46B2-9ACE-5CE4053B59E2}" type="datetime1">
              <a:rPr lang="en-US" smtClean="0"/>
              <a:t>3/8/2018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5AF523-3773-4812-833B-28AA4CC865F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t>19</a:t>
            </a:fld>
            <a:endParaRPr lang="tr-T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1E4A96-9ACE-45BB-B96E-4EBC92CA752F}"/>
              </a:ext>
            </a:extLst>
          </p:cNvPr>
          <p:cNvSpPr/>
          <p:nvPr/>
        </p:nvSpPr>
        <p:spPr>
          <a:xfrm>
            <a:off x="850900" y="379723"/>
            <a:ext cx="4655698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HANDAN YARICI - Nesne Yönelimli Programlama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0004" y="1046479"/>
            <a:ext cx="68402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90" dirty="0"/>
              <a:t>Kullanım </a:t>
            </a:r>
            <a:r>
              <a:rPr sz="4000" spc="-85" dirty="0"/>
              <a:t>Durum</a:t>
            </a:r>
            <a:r>
              <a:rPr sz="4000" spc="-380" dirty="0"/>
              <a:t> </a:t>
            </a:r>
            <a:r>
              <a:rPr sz="4000" spc="-95" dirty="0"/>
              <a:t>Diyagramları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310004" y="1971547"/>
            <a:ext cx="7950834" cy="441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marR="1062990" indent="-182880">
              <a:lnSpc>
                <a:spcPct val="100000"/>
              </a:lnSpc>
              <a:spcBef>
                <a:spcPts val="100"/>
              </a:spcBef>
              <a:buClr>
                <a:srgbClr val="93A299"/>
              </a:buClr>
              <a:buSzPct val="85000"/>
              <a:buChar char="•"/>
              <a:tabLst>
                <a:tab pos="195580" algn="l"/>
              </a:tabLst>
            </a:pP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Kullanım Durum Diyagramları, aktörlere  bakılarak</a:t>
            </a:r>
            <a:r>
              <a:rPr sz="3000" spc="-15" dirty="0">
                <a:solidFill>
                  <a:srgbClr val="282833"/>
                </a:solidFill>
                <a:latin typeface="Arial"/>
                <a:cs typeface="Arial"/>
              </a:rPr>
              <a:t> oluşturulurlar.</a:t>
            </a:r>
            <a:endParaRPr sz="3000" dirty="0">
              <a:latin typeface="Arial"/>
              <a:cs typeface="Arial"/>
            </a:endParaRPr>
          </a:p>
          <a:p>
            <a:pPr marL="195580" marR="5080" indent="-182880">
              <a:lnSpc>
                <a:spcPct val="100000"/>
              </a:lnSpc>
              <a:spcBef>
                <a:spcPts val="720"/>
              </a:spcBef>
              <a:buClr>
                <a:srgbClr val="93A299"/>
              </a:buClr>
              <a:buSzPct val="85000"/>
              <a:buChar char="•"/>
              <a:tabLst>
                <a:tab pos="195580" algn="l"/>
              </a:tabLst>
            </a:pP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Aktör sistemin sunduğu hizmetleri </a:t>
            </a:r>
            <a:r>
              <a:rPr sz="3000" dirty="0">
                <a:solidFill>
                  <a:srgbClr val="282833"/>
                </a:solidFill>
                <a:latin typeface="Arial"/>
                <a:cs typeface="Arial"/>
              </a:rPr>
              <a:t>kullanan bir  kişi </a:t>
            </a: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veya başka </a:t>
            </a:r>
            <a:r>
              <a:rPr sz="3000" dirty="0">
                <a:solidFill>
                  <a:srgbClr val="282833"/>
                </a:solidFill>
                <a:latin typeface="Arial"/>
                <a:cs typeface="Arial"/>
              </a:rPr>
              <a:t>bir</a:t>
            </a:r>
            <a:r>
              <a:rPr sz="3000" spc="-5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3000" spc="-20" dirty="0">
                <a:solidFill>
                  <a:srgbClr val="282833"/>
                </a:solidFill>
                <a:latin typeface="Arial"/>
                <a:cs typeface="Arial"/>
              </a:rPr>
              <a:t>sistemdir.</a:t>
            </a:r>
            <a:endParaRPr sz="3000" dirty="0">
              <a:latin typeface="Arial"/>
              <a:cs typeface="Arial"/>
            </a:endParaRPr>
          </a:p>
          <a:p>
            <a:pPr marL="195580" marR="619125" indent="-182880" algn="just">
              <a:lnSpc>
                <a:spcPct val="100000"/>
              </a:lnSpc>
              <a:spcBef>
                <a:spcPts val="720"/>
              </a:spcBef>
              <a:buClr>
                <a:srgbClr val="93A299"/>
              </a:buClr>
              <a:buSzPct val="85000"/>
              <a:buChar char="•"/>
              <a:tabLst>
                <a:tab pos="195580" algn="l"/>
              </a:tabLst>
            </a:pPr>
            <a:r>
              <a:rPr sz="3000" spc="-25" dirty="0">
                <a:solidFill>
                  <a:srgbClr val="282833"/>
                </a:solidFill>
                <a:latin typeface="Arial"/>
                <a:cs typeface="Arial"/>
              </a:rPr>
              <a:t>Aktörler, </a:t>
            </a: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sistemin </a:t>
            </a:r>
            <a:r>
              <a:rPr sz="3000" spc="-10" dirty="0">
                <a:solidFill>
                  <a:srgbClr val="282833"/>
                </a:solidFill>
                <a:latin typeface="Arial"/>
                <a:cs typeface="Arial"/>
              </a:rPr>
              <a:t>dışında </a:t>
            </a:r>
            <a:r>
              <a:rPr sz="3000" dirty="0">
                <a:solidFill>
                  <a:srgbClr val="282833"/>
                </a:solidFill>
                <a:latin typeface="Arial"/>
                <a:cs typeface="Arial"/>
              </a:rPr>
              <a:t>olan </a:t>
            </a: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ve sistemle  etkileşimde bulunması </a:t>
            </a:r>
            <a:r>
              <a:rPr sz="3000" dirty="0">
                <a:solidFill>
                  <a:srgbClr val="282833"/>
                </a:solidFill>
                <a:latin typeface="Arial"/>
                <a:cs typeface="Arial"/>
              </a:rPr>
              <a:t>olası bir </a:t>
            </a: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şahıs</a:t>
            </a:r>
            <a:r>
              <a:rPr sz="3000" spc="-4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veya  farklı </a:t>
            </a:r>
            <a:r>
              <a:rPr sz="3000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sistem olarak</a:t>
            </a:r>
            <a:r>
              <a:rPr sz="3000" spc="-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3000" spc="-15" dirty="0">
                <a:solidFill>
                  <a:srgbClr val="282833"/>
                </a:solidFill>
                <a:latin typeface="Arial"/>
                <a:cs typeface="Arial"/>
              </a:rPr>
              <a:t>belirtilirler.</a:t>
            </a:r>
            <a:endParaRPr sz="3000" dirty="0">
              <a:latin typeface="Arial"/>
              <a:cs typeface="Arial"/>
            </a:endParaRPr>
          </a:p>
          <a:p>
            <a:pPr marL="195580" marR="1443355" indent="-182880">
              <a:lnSpc>
                <a:spcPct val="100000"/>
              </a:lnSpc>
              <a:spcBef>
                <a:spcPts val="720"/>
              </a:spcBef>
              <a:buClr>
                <a:srgbClr val="93A299"/>
              </a:buClr>
              <a:buSzPct val="85000"/>
              <a:buChar char="•"/>
              <a:tabLst>
                <a:tab pos="195580" algn="l"/>
              </a:tabLst>
            </a:pP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İlk olarak sorulacak soru sistemle </a:t>
            </a:r>
            <a:r>
              <a:rPr sz="3000" dirty="0">
                <a:solidFill>
                  <a:srgbClr val="282833"/>
                </a:solidFill>
                <a:latin typeface="Arial"/>
                <a:cs typeface="Arial"/>
              </a:rPr>
              <a:t>kim  iletişimde bulunacak</a:t>
            </a:r>
            <a:r>
              <a:rPr sz="3000" spc="-9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3000" spc="-20" dirty="0">
                <a:solidFill>
                  <a:srgbClr val="282833"/>
                </a:solidFill>
                <a:latin typeface="Arial"/>
                <a:cs typeface="Arial"/>
              </a:rPr>
              <a:t>sorusudur.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96433-006E-4E24-9B7D-22B2B80CA014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7444BBA2-4178-45BB-8BAC-61BB7DBB19ED}" type="datetime1">
              <a:rPr lang="en-US" smtClean="0"/>
              <a:t>3/8/2018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B4D321-F5D5-441D-A5FC-327BE6362CA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t>2</a:t>
            </a:fld>
            <a:endParaRPr lang="tr-T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3473AF-7CF8-4A04-BAA5-4932FC526BF0}"/>
              </a:ext>
            </a:extLst>
          </p:cNvPr>
          <p:cNvSpPr/>
          <p:nvPr/>
        </p:nvSpPr>
        <p:spPr>
          <a:xfrm>
            <a:off x="850900" y="379723"/>
            <a:ext cx="4655698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HANDAN YARICI - Nesne Yönelimli Programlama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528" y="1048003"/>
            <a:ext cx="62414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70" dirty="0"/>
              <a:t>Bir </a:t>
            </a:r>
            <a:r>
              <a:rPr sz="4000" spc="-90" dirty="0"/>
              <a:t>örnek: </a:t>
            </a:r>
            <a:r>
              <a:rPr sz="4000" spc="-175" dirty="0"/>
              <a:t>ATM</a:t>
            </a:r>
            <a:r>
              <a:rPr sz="4000" spc="-625" dirty="0"/>
              <a:t> </a:t>
            </a:r>
            <a:r>
              <a:rPr sz="4000" spc="-95" dirty="0"/>
              <a:t>uygulaması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2232688" y="2173223"/>
            <a:ext cx="4954737" cy="48844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54A99-BEA8-4B98-BCE3-FE48F7B1B4DF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C51260A1-AF3A-4E2D-B1F6-1762BA106362}" type="datetime1">
              <a:rPr lang="en-US" smtClean="0"/>
              <a:t>3/8/2018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575847-F801-4278-8E2E-39BE7B40C9C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t>20</a:t>
            </a:fld>
            <a:endParaRPr lang="tr-T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7F49F5-7162-499D-8C22-3DFB7A5D0A73}"/>
              </a:ext>
            </a:extLst>
          </p:cNvPr>
          <p:cNvSpPr/>
          <p:nvPr/>
        </p:nvSpPr>
        <p:spPr>
          <a:xfrm>
            <a:off x="850900" y="379723"/>
            <a:ext cx="4655698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HANDAN YARICI - Nesne Yönelimli Programlama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528" y="1048003"/>
            <a:ext cx="62414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70" dirty="0"/>
              <a:t>Bir </a:t>
            </a:r>
            <a:r>
              <a:rPr sz="4000" spc="-90" dirty="0"/>
              <a:t>örnek: </a:t>
            </a:r>
            <a:r>
              <a:rPr sz="4000" spc="-175" dirty="0"/>
              <a:t>ATM</a:t>
            </a:r>
            <a:r>
              <a:rPr sz="4000" spc="-625" dirty="0"/>
              <a:t> </a:t>
            </a:r>
            <a:r>
              <a:rPr sz="4000" spc="-95" dirty="0"/>
              <a:t>uygulaması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1575731" y="2380102"/>
            <a:ext cx="6945838" cy="42999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3F284E-47DD-4EBE-815A-431C95FC1C1B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0EECC51E-6780-4E75-B2BF-3ADA140A5B32}" type="datetime1">
              <a:rPr lang="en-US" smtClean="0"/>
              <a:t>3/8/2018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E3217F-B5D5-4746-8802-EF985350788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t>21</a:t>
            </a:fld>
            <a:endParaRPr lang="tr-T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9E8297-02EF-4987-9D89-C597C09E33D4}"/>
              </a:ext>
            </a:extLst>
          </p:cNvPr>
          <p:cNvSpPr/>
          <p:nvPr/>
        </p:nvSpPr>
        <p:spPr>
          <a:xfrm>
            <a:off x="850900" y="379723"/>
            <a:ext cx="4655698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HANDAN YARICI - Nesne Yönelimli Programlama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528" y="1048003"/>
            <a:ext cx="7945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90" dirty="0"/>
              <a:t>Kullanım </a:t>
            </a:r>
            <a:r>
              <a:rPr sz="4000" spc="-85" dirty="0"/>
              <a:t>Durum </a:t>
            </a:r>
            <a:r>
              <a:rPr sz="4000" spc="-95" dirty="0"/>
              <a:t>Diyagramı</a:t>
            </a:r>
            <a:r>
              <a:rPr sz="4000" spc="-484" dirty="0"/>
              <a:t> </a:t>
            </a:r>
            <a:r>
              <a:rPr sz="4000" spc="-50" dirty="0"/>
              <a:t>Örne</a:t>
            </a:r>
            <a:r>
              <a:rPr sz="4000" b="0" spc="-50" dirty="0">
                <a:latin typeface="Arial"/>
                <a:cs typeface="Arial"/>
              </a:rPr>
              <a:t>ğ</a:t>
            </a:r>
            <a:r>
              <a:rPr sz="4000" spc="-50" dirty="0"/>
              <a:t>i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87174" y="1790700"/>
            <a:ext cx="6277355" cy="52593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260CF-ACFF-4126-8DC6-B20ADB3B48F0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152AA821-6BA5-4C2F-AD31-DC32DA2192F5}" type="datetime1">
              <a:rPr lang="en-US" smtClean="0"/>
              <a:t>3/8/2018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58B80C-5EE9-45CA-B30E-D7FAE694BF4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t>22</a:t>
            </a:fld>
            <a:endParaRPr lang="tr-T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7D9230-FCC6-4230-AEFC-8120663B9AC7}"/>
              </a:ext>
            </a:extLst>
          </p:cNvPr>
          <p:cNvSpPr/>
          <p:nvPr/>
        </p:nvSpPr>
        <p:spPr>
          <a:xfrm>
            <a:off x="850900" y="379723"/>
            <a:ext cx="4655698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HANDAN YARICI - Nesne Yönelimli Programlama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0004" y="1078483"/>
            <a:ext cx="617410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pc="-70" dirty="0"/>
              <a:t>U</a:t>
            </a:r>
            <a:r>
              <a:rPr spc="-70" dirty="0"/>
              <a:t>se </a:t>
            </a:r>
            <a:r>
              <a:rPr spc="-75" dirty="0"/>
              <a:t>case </a:t>
            </a:r>
            <a:r>
              <a:rPr spc="-90" dirty="0" err="1"/>
              <a:t>diyagramı</a:t>
            </a:r>
            <a:r>
              <a:rPr spc="-705" dirty="0"/>
              <a:t> </a:t>
            </a:r>
            <a:r>
              <a:rPr lang="tr-TR" spc="-705" dirty="0"/>
              <a:t> </a:t>
            </a:r>
            <a:r>
              <a:rPr lang="tr-TR" spc="-50" dirty="0"/>
              <a:t>ödevi</a:t>
            </a:r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1157600" y="1820671"/>
            <a:ext cx="8343265" cy="5060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5580" marR="831215" indent="-182880">
              <a:lnSpc>
                <a:spcPct val="100000"/>
              </a:lnSpc>
              <a:spcBef>
                <a:spcPts val="95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 web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sayfasına gelen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kullanıcının neler  yapabileceğini kullanım durum diyagramlarıyla  göstermeye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çalışalım.</a:t>
            </a:r>
            <a:endParaRPr sz="2800" dirty="0">
              <a:latin typeface="Arial"/>
              <a:cs typeface="Arial"/>
            </a:endParaRPr>
          </a:p>
          <a:p>
            <a:pPr marL="195580" marR="584200" indent="-18288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Siteye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gelen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kullanıcı kayıtsız şartsız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makale 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başlıklarını</a:t>
            </a:r>
            <a:r>
              <a:rPr sz="280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282833"/>
                </a:solidFill>
                <a:latin typeface="Arial"/>
                <a:cs typeface="Arial"/>
              </a:rPr>
              <a:t>görebilmektedir.</a:t>
            </a:r>
            <a:endParaRPr sz="2800" dirty="0">
              <a:latin typeface="Arial"/>
              <a:cs typeface="Arial"/>
            </a:endParaRPr>
          </a:p>
          <a:p>
            <a:pPr marL="195580" marR="457834" indent="-182880">
              <a:lnSpc>
                <a:spcPct val="100000"/>
              </a:lnSpc>
              <a:spcBef>
                <a:spcPts val="675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Online </a:t>
            </a:r>
            <a:r>
              <a:rPr sz="2800" dirty="0" err="1">
                <a:solidFill>
                  <a:srgbClr val="282833"/>
                </a:solidFill>
                <a:latin typeface="Arial"/>
                <a:cs typeface="Arial"/>
              </a:rPr>
              <a:t>olan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dirty="0" err="1">
                <a:solidFill>
                  <a:srgbClr val="282833"/>
                </a:solidFill>
                <a:latin typeface="Arial"/>
                <a:cs typeface="Arial"/>
              </a:rPr>
              <a:t>kullanıcı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dirty="0" err="1">
                <a:solidFill>
                  <a:srgbClr val="282833"/>
                </a:solidFill>
                <a:latin typeface="Arial"/>
                <a:cs typeface="Arial"/>
              </a:rPr>
              <a:t>siteyi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dirty="0" err="1">
                <a:solidFill>
                  <a:srgbClr val="282833"/>
                </a:solidFill>
                <a:latin typeface="Arial"/>
                <a:cs typeface="Arial"/>
              </a:rPr>
              <a:t>tavsiye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20" dirty="0" err="1">
                <a:solidFill>
                  <a:srgbClr val="282833"/>
                </a:solidFill>
                <a:latin typeface="Arial"/>
                <a:cs typeface="Arial"/>
              </a:rPr>
              <a:t>edebilir</a:t>
            </a:r>
            <a:r>
              <a:rPr sz="2800" spc="-20" dirty="0">
                <a:solidFill>
                  <a:srgbClr val="282833"/>
                </a:solidFill>
                <a:latin typeface="Arial"/>
                <a:cs typeface="Arial"/>
              </a:rPr>
              <a:t>, </a:t>
            </a:r>
            <a:r>
              <a:rPr sz="2800" dirty="0" err="1">
                <a:solidFill>
                  <a:srgbClr val="282833"/>
                </a:solidFill>
                <a:latin typeface="Arial"/>
                <a:cs typeface="Arial"/>
              </a:rPr>
              <a:t>siteye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  </a:t>
            </a:r>
            <a:r>
              <a:rPr sz="2800" dirty="0" err="1">
                <a:solidFill>
                  <a:srgbClr val="282833"/>
                </a:solidFill>
                <a:latin typeface="Arial"/>
                <a:cs typeface="Arial"/>
              </a:rPr>
              <a:t>üye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10" dirty="0" err="1">
                <a:solidFill>
                  <a:srgbClr val="282833"/>
                </a:solidFill>
                <a:latin typeface="Arial"/>
                <a:cs typeface="Arial"/>
              </a:rPr>
              <a:t>olabilir,kitapları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15" dirty="0" err="1">
                <a:solidFill>
                  <a:srgbClr val="282833"/>
                </a:solidFill>
                <a:latin typeface="Arial"/>
                <a:cs typeface="Arial"/>
              </a:rPr>
              <a:t>inceleyebilir</a:t>
            </a:r>
            <a:r>
              <a:rPr sz="2800" spc="-15" dirty="0">
                <a:solidFill>
                  <a:srgbClr val="282833"/>
                </a:solidFill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  <a:p>
            <a:pPr marL="195580" marR="5080" indent="-18288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 err="1">
                <a:solidFill>
                  <a:srgbClr val="282833"/>
                </a:solidFill>
                <a:latin typeface="Arial"/>
                <a:cs typeface="Arial"/>
              </a:rPr>
              <a:t>Ancak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5" dirty="0" err="1">
                <a:solidFill>
                  <a:srgbClr val="282833"/>
                </a:solidFill>
                <a:latin typeface="Arial"/>
                <a:cs typeface="Arial"/>
              </a:rPr>
              <a:t>makale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dirty="0" err="1">
                <a:solidFill>
                  <a:srgbClr val="282833"/>
                </a:solidFill>
                <a:latin typeface="Arial"/>
                <a:cs typeface="Arial"/>
              </a:rPr>
              <a:t>okuması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dirty="0" err="1">
                <a:solidFill>
                  <a:srgbClr val="282833"/>
                </a:solidFill>
                <a:latin typeface="Arial"/>
                <a:cs typeface="Arial"/>
              </a:rPr>
              <a:t>ve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dirty="0" err="1">
                <a:solidFill>
                  <a:srgbClr val="282833"/>
                </a:solidFill>
                <a:latin typeface="Arial"/>
                <a:cs typeface="Arial"/>
              </a:rPr>
              <a:t>kaynak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dirty="0" err="1">
                <a:solidFill>
                  <a:srgbClr val="282833"/>
                </a:solidFill>
                <a:latin typeface="Arial"/>
                <a:cs typeface="Arial"/>
              </a:rPr>
              <a:t>kod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5" dirty="0" err="1">
                <a:solidFill>
                  <a:srgbClr val="282833"/>
                </a:solidFill>
                <a:latin typeface="Arial"/>
                <a:cs typeface="Arial"/>
              </a:rPr>
              <a:t>indirebilmesi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  </a:t>
            </a:r>
            <a:r>
              <a:rPr sz="2800" spc="-5" dirty="0" err="1">
                <a:solidFill>
                  <a:srgbClr val="282833"/>
                </a:solidFill>
                <a:latin typeface="Arial"/>
                <a:cs typeface="Arial"/>
              </a:rPr>
              <a:t>için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dirty="0" err="1">
                <a:solidFill>
                  <a:srgbClr val="282833"/>
                </a:solidFill>
                <a:latin typeface="Arial"/>
                <a:cs typeface="Arial"/>
              </a:rPr>
              <a:t>siteye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dirty="0" err="1">
                <a:solidFill>
                  <a:srgbClr val="282833"/>
                </a:solidFill>
                <a:latin typeface="Arial"/>
                <a:cs typeface="Arial"/>
              </a:rPr>
              <a:t>üye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dirty="0" err="1">
                <a:solidFill>
                  <a:srgbClr val="282833"/>
                </a:solidFill>
                <a:latin typeface="Arial"/>
                <a:cs typeface="Arial"/>
              </a:rPr>
              <a:t>girişi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15" dirty="0" err="1">
                <a:solidFill>
                  <a:srgbClr val="282833"/>
                </a:solidFill>
                <a:latin typeface="Arial"/>
                <a:cs typeface="Arial"/>
              </a:rPr>
              <a:t>yapmalıdır</a:t>
            </a:r>
            <a:r>
              <a:rPr sz="2800" spc="-15" dirty="0">
                <a:solidFill>
                  <a:srgbClr val="282833"/>
                </a:solidFill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  <a:p>
            <a:pPr marL="195580" marR="455930" indent="-18288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 err="1">
                <a:solidFill>
                  <a:srgbClr val="282833"/>
                </a:solidFill>
                <a:latin typeface="Arial"/>
                <a:cs typeface="Arial"/>
              </a:rPr>
              <a:t>Makale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okuması ve kaynak kod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indirebilmesi için 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gereken şart siteye üye</a:t>
            </a:r>
            <a:r>
              <a:rPr sz="280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282833"/>
                </a:solidFill>
                <a:latin typeface="Arial"/>
                <a:cs typeface="Arial"/>
              </a:rPr>
              <a:t>olmaktır.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261F7-864F-498E-8A8F-F91CE86E0316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CFF087CE-966A-46A6-A8C4-1969A801D3AF}" type="datetime1">
              <a:rPr lang="en-US" smtClean="0"/>
              <a:t>3/8/2018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DB4622-110E-43C5-84EE-98BE6076CAD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t>23</a:t>
            </a:fld>
            <a:endParaRPr lang="tr-T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26EFE9-4ACC-46D3-85CD-1C6B0CEE275C}"/>
              </a:ext>
            </a:extLst>
          </p:cNvPr>
          <p:cNvSpPr/>
          <p:nvPr/>
        </p:nvSpPr>
        <p:spPr>
          <a:xfrm>
            <a:off x="850900" y="379723"/>
            <a:ext cx="4655698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HANDAN YARICI - Nesne Yönelimli Programlama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0004" y="1078483"/>
            <a:ext cx="617410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pc="-70" dirty="0"/>
              <a:t>Ödev bilgileri</a:t>
            </a:r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1157600" y="1820671"/>
            <a:ext cx="8343265" cy="174855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5580" marR="831215" indent="-182880">
              <a:lnSpc>
                <a:spcPct val="100000"/>
              </a:lnSpc>
              <a:spcBef>
                <a:spcPts val="95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lang="tr-TR" sz="2800" spc="-5" dirty="0">
                <a:solidFill>
                  <a:srgbClr val="282833"/>
                </a:solidFill>
                <a:latin typeface="Arial"/>
                <a:cs typeface="Arial"/>
              </a:rPr>
              <a:t>STARUML programı ile çiziniz.</a:t>
            </a:r>
          </a:p>
          <a:p>
            <a:pPr marL="652780" marR="831215" lvl="1" indent="-182880">
              <a:spcBef>
                <a:spcPts val="95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lang="tr-TR" sz="2800" dirty="0">
                <a:latin typeface="Arial"/>
                <a:cs typeface="Arial"/>
                <a:hlinkClick r:id="rId2"/>
              </a:rPr>
              <a:t>http://staruml.io/download</a:t>
            </a:r>
            <a:r>
              <a:rPr lang="tr-TR" sz="2800" dirty="0">
                <a:latin typeface="Arial"/>
                <a:cs typeface="Arial"/>
              </a:rPr>
              <a:t> adresinden indirip kurduktan sonra aşağıdaki menuden use case diagramı çiziniz. 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B2989E-B2BB-4FBE-B025-3565D20FE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100" y="3625850"/>
            <a:ext cx="5619750" cy="39306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BD8B280-A073-4556-BD2C-83AF753B9539}"/>
              </a:ext>
            </a:extLst>
          </p:cNvPr>
          <p:cNvSpPr/>
          <p:nvPr/>
        </p:nvSpPr>
        <p:spPr>
          <a:xfrm>
            <a:off x="4685204" y="3593584"/>
            <a:ext cx="1322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0" i="0" dirty="0">
                <a:solidFill>
                  <a:srgbClr val="586069"/>
                </a:solidFill>
                <a:effectLst/>
                <a:latin typeface="-apple-system"/>
              </a:rPr>
              <a:t>collaborator</a:t>
            </a:r>
            <a:endParaRPr lang="tr-TR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709A157-B507-4A9D-80BA-509DDCBADB08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51D9215E-660E-4486-A5B0-0CB8BAEAE8B9}" type="datetime1">
              <a:rPr lang="en-US" smtClean="0"/>
              <a:t>3/8/2018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F479FD-F025-407C-A671-20A4687CB3D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t>24</a:t>
            </a:fld>
            <a:endParaRPr lang="tr-T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F54F76-9D2A-459F-A55F-E7B5456CA8A0}"/>
              </a:ext>
            </a:extLst>
          </p:cNvPr>
          <p:cNvSpPr/>
          <p:nvPr/>
        </p:nvSpPr>
        <p:spPr>
          <a:xfrm>
            <a:off x="850900" y="379723"/>
            <a:ext cx="4655698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HANDAN YARICI - Nesne Yönelimli Programlama</a:t>
            </a:r>
          </a:p>
        </p:txBody>
      </p:sp>
    </p:spTree>
    <p:extLst>
      <p:ext uri="{BB962C8B-B14F-4D97-AF65-F5344CB8AC3E}">
        <p14:creationId xmlns:p14="http://schemas.microsoft.com/office/powerpoint/2010/main" val="2647817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0004" y="1078483"/>
            <a:ext cx="617410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pc="-70" dirty="0"/>
              <a:t>Ödev teslimi</a:t>
            </a:r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1157600" y="1820671"/>
            <a:ext cx="8343265" cy="41389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5580" marR="831215" indent="-182880">
              <a:spcBef>
                <a:spcPts val="95"/>
              </a:spcBef>
              <a:buClr>
                <a:srgbClr val="93A299"/>
              </a:buClr>
              <a:buSzPct val="83928"/>
              <a:buFontTx/>
              <a:buChar char="•"/>
              <a:tabLst>
                <a:tab pos="195580" algn="l"/>
              </a:tabLst>
            </a:pPr>
            <a:r>
              <a:rPr lang="tr-TR" sz="2400" spc="-5" dirty="0">
                <a:solidFill>
                  <a:srgbClr val="282833"/>
                </a:solidFill>
                <a:latin typeface="Arial"/>
                <a:cs typeface="Arial"/>
                <a:hlinkClick r:id="rId2"/>
              </a:rPr>
              <a:t>https://git-scm.com/downloads</a:t>
            </a:r>
            <a:r>
              <a:rPr lang="tr-TR" sz="2400" spc="-5" dirty="0">
                <a:solidFill>
                  <a:srgbClr val="282833"/>
                </a:solidFill>
                <a:latin typeface="Arial"/>
                <a:cs typeface="Arial"/>
              </a:rPr>
              <a:t> adresinden git yazılımını indirip aşağıdaki eğitim linkini takip ederek kurabilirsiniz.</a:t>
            </a:r>
          </a:p>
          <a:p>
            <a:pPr marL="195580" marR="831215" indent="-182880">
              <a:lnSpc>
                <a:spcPct val="100000"/>
              </a:lnSpc>
              <a:spcBef>
                <a:spcPts val="95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lang="tr-TR" sz="2400" spc="-5" dirty="0">
                <a:solidFill>
                  <a:srgbClr val="282833"/>
                </a:solidFill>
                <a:latin typeface="Arial"/>
                <a:cs typeface="Arial"/>
                <a:hlinkClick r:id="rId3"/>
              </a:rPr>
              <a:t>https://github.com</a:t>
            </a:r>
            <a:r>
              <a:rPr lang="tr-TR" sz="2400" spc="-5" dirty="0">
                <a:solidFill>
                  <a:srgbClr val="282833"/>
                </a:solidFill>
                <a:latin typeface="Arial"/>
                <a:cs typeface="Arial"/>
              </a:rPr>
              <a:t> adresinden isim soyisim olarak üyelik oluşturunuz.</a:t>
            </a:r>
          </a:p>
          <a:p>
            <a:pPr marL="195580" marR="831215" indent="-182880">
              <a:lnSpc>
                <a:spcPct val="100000"/>
              </a:lnSpc>
              <a:spcBef>
                <a:spcPts val="95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lang="tr-TR" sz="2400" dirty="0">
                <a:latin typeface="Arial"/>
                <a:cs typeface="Arial"/>
              </a:rPr>
              <a:t>«OOP_Odevler» adında yeni repository oluşturunuz.</a:t>
            </a:r>
          </a:p>
          <a:p>
            <a:pPr marL="195580" marR="831215" indent="-182880">
              <a:lnSpc>
                <a:spcPct val="100000"/>
              </a:lnSpc>
              <a:spcBef>
                <a:spcPts val="95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lang="tr-TR" sz="2400" dirty="0">
                <a:latin typeface="Arial"/>
                <a:cs typeface="Arial"/>
              </a:rPr>
              <a:t>Bu repository’e ödevi commitleyip push ediniz.</a:t>
            </a:r>
          </a:p>
          <a:p>
            <a:pPr marL="195580" marR="831215" indent="-182880">
              <a:lnSpc>
                <a:spcPct val="100000"/>
              </a:lnSpc>
              <a:spcBef>
                <a:spcPts val="95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lang="tr-TR" sz="2400" dirty="0">
                <a:latin typeface="Arial"/>
                <a:cs typeface="Arial"/>
              </a:rPr>
              <a:t>Github repository URL’ini </a:t>
            </a:r>
            <a:r>
              <a:rPr lang="tr-TR" sz="2400" dirty="0">
                <a:latin typeface="Arial"/>
                <a:cs typeface="Arial"/>
                <a:hlinkClick r:id="rId4"/>
              </a:rPr>
              <a:t>handanyarici@gmail.com</a:t>
            </a:r>
            <a:r>
              <a:rPr lang="tr-TR" sz="2400" dirty="0">
                <a:latin typeface="Arial"/>
                <a:cs typeface="Arial"/>
              </a:rPr>
              <a:t> adresine gönderiniz.</a:t>
            </a:r>
          </a:p>
          <a:p>
            <a:pPr marL="652780" marR="831215" lvl="1" indent="-182880">
              <a:spcBef>
                <a:spcPts val="95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lang="tr-TR" sz="2400" dirty="0">
                <a:latin typeface="Arial"/>
                <a:cs typeface="Arial"/>
              </a:rPr>
              <a:t>Örnek repository URL «https://github.com/handanyarici/Survey»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EB7CEB-CE67-47ED-819C-3523725550DB}"/>
              </a:ext>
            </a:extLst>
          </p:cNvPr>
          <p:cNvSpPr/>
          <p:nvPr/>
        </p:nvSpPr>
        <p:spPr>
          <a:xfrm>
            <a:off x="88900" y="6134991"/>
            <a:ext cx="1118139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GIT ve GITHUB kullanımı için aşağıdaki linkteki video serisini sırasıyla izleyebilirsiniz.</a:t>
            </a:r>
          </a:p>
          <a:p>
            <a:endParaRPr lang="tr-T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https://www.youtube.com/watch?v=rWG70T7fePg&amp;list=PLPrHLaayVkhnNstGIzQcxxnj6VYvsHBHy&amp;index=1</a:t>
            </a:r>
            <a:endParaRPr lang="tr-T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tr-T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41AB2-3DDD-4833-AC80-692A405B482E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19E8FF46-63BC-40A9-B44C-99CB07C8FF0A}" type="datetime1">
              <a:rPr lang="en-US" smtClean="0"/>
              <a:t>3/8/2018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93BE8A-5625-421F-B0F3-D8D9E0737FF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t>25</a:t>
            </a:fld>
            <a:endParaRPr lang="tr-T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B7AD1E-3FB6-4B16-860A-4E303AFBA3A6}"/>
              </a:ext>
            </a:extLst>
          </p:cNvPr>
          <p:cNvSpPr/>
          <p:nvPr/>
        </p:nvSpPr>
        <p:spPr>
          <a:xfrm>
            <a:off x="850900" y="379723"/>
            <a:ext cx="4655698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HANDAN YARICI - Nesne Yönelimli Programlama</a:t>
            </a:r>
          </a:p>
        </p:txBody>
      </p:sp>
    </p:spTree>
    <p:extLst>
      <p:ext uri="{BB962C8B-B14F-4D97-AF65-F5344CB8AC3E}">
        <p14:creationId xmlns:p14="http://schemas.microsoft.com/office/powerpoint/2010/main" val="2424727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0004" y="1046479"/>
            <a:ext cx="68402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90" dirty="0"/>
              <a:t>Kullanım </a:t>
            </a:r>
            <a:r>
              <a:rPr sz="4000" spc="-85" dirty="0"/>
              <a:t>Durum</a:t>
            </a:r>
            <a:r>
              <a:rPr sz="4000" spc="-380" dirty="0"/>
              <a:t> </a:t>
            </a:r>
            <a:r>
              <a:rPr sz="4000" spc="-95" dirty="0"/>
              <a:t>Diyagramları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310004" y="1971547"/>
            <a:ext cx="8009255" cy="4871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marR="1397000" indent="-182880">
              <a:lnSpc>
                <a:spcPct val="100000"/>
              </a:lnSpc>
              <a:spcBef>
                <a:spcPts val="100"/>
              </a:spcBef>
              <a:buClr>
                <a:srgbClr val="93A299"/>
              </a:buClr>
              <a:buSzPct val="85000"/>
              <a:buChar char="•"/>
              <a:tabLst>
                <a:tab pos="195580" algn="l"/>
              </a:tabLst>
            </a:pP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Ders </a:t>
            </a:r>
            <a:r>
              <a:rPr sz="3000" dirty="0">
                <a:solidFill>
                  <a:srgbClr val="282833"/>
                </a:solidFill>
                <a:latin typeface="Arial"/>
                <a:cs typeface="Arial"/>
              </a:rPr>
              <a:t>seçim </a:t>
            </a: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modeli </a:t>
            </a:r>
            <a:r>
              <a:rPr sz="3000" dirty="0">
                <a:solidFill>
                  <a:srgbClr val="282833"/>
                </a:solidFill>
                <a:latin typeface="Arial"/>
                <a:cs typeface="Arial"/>
              </a:rPr>
              <a:t>için </a:t>
            </a: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aktör olarak</a:t>
            </a:r>
            <a:r>
              <a:rPr sz="3000" spc="-6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şu  hususlardan bahsedebiliriz</a:t>
            </a:r>
            <a:r>
              <a:rPr sz="3000" spc="-5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282833"/>
                </a:solidFill>
                <a:latin typeface="Arial"/>
                <a:cs typeface="Arial"/>
              </a:rPr>
              <a:t>:</a:t>
            </a:r>
            <a:endParaRPr sz="3000" dirty="0">
              <a:latin typeface="Arial"/>
              <a:cs typeface="Arial"/>
            </a:endParaRPr>
          </a:p>
          <a:p>
            <a:pPr marL="195580" marR="186690" indent="-182880">
              <a:lnSpc>
                <a:spcPct val="100000"/>
              </a:lnSpc>
              <a:spcBef>
                <a:spcPts val="720"/>
              </a:spcBef>
              <a:buClr>
                <a:srgbClr val="93A299"/>
              </a:buClr>
              <a:buSzPct val="85000"/>
              <a:buChar char="•"/>
              <a:tabLst>
                <a:tab pos="195580" algn="l"/>
              </a:tabLst>
            </a:pP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Kayıt memuru, öğrenci, profesör ve de </a:t>
            </a:r>
            <a:r>
              <a:rPr sz="3000" spc="-10" dirty="0">
                <a:solidFill>
                  <a:srgbClr val="282833"/>
                </a:solidFill>
                <a:latin typeface="Arial"/>
                <a:cs typeface="Arial"/>
              </a:rPr>
              <a:t>dış </a:t>
            </a:r>
            <a:r>
              <a:rPr sz="3000" dirty="0">
                <a:solidFill>
                  <a:srgbClr val="282833"/>
                </a:solidFill>
                <a:latin typeface="Arial"/>
                <a:cs typeface="Arial"/>
              </a:rPr>
              <a:t>bir  </a:t>
            </a: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ödeme sistemini </a:t>
            </a:r>
            <a:r>
              <a:rPr sz="3000" dirty="0">
                <a:solidFill>
                  <a:srgbClr val="282833"/>
                </a:solidFill>
                <a:latin typeface="Arial"/>
                <a:cs typeface="Arial"/>
              </a:rPr>
              <a:t>ele </a:t>
            </a: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alabiliriz. (aktör </a:t>
            </a:r>
            <a:r>
              <a:rPr sz="3000" dirty="0">
                <a:solidFill>
                  <a:srgbClr val="282833"/>
                </a:solidFill>
                <a:latin typeface="Arial"/>
                <a:cs typeface="Arial"/>
              </a:rPr>
              <a:t>illaki bir  insan </a:t>
            </a: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olmak zorunda değildir farklı </a:t>
            </a:r>
            <a:r>
              <a:rPr sz="3000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sistem  de aktör</a:t>
            </a:r>
            <a:r>
              <a:rPr sz="30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olabilir)</a:t>
            </a:r>
            <a:endParaRPr sz="3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93A299"/>
              </a:buClr>
              <a:buFont typeface="Arial"/>
              <a:buChar char="•"/>
            </a:pPr>
            <a:endParaRPr sz="4350" dirty="0">
              <a:latin typeface="Times New Roman"/>
              <a:cs typeface="Times New Roman"/>
            </a:endParaRPr>
          </a:p>
          <a:p>
            <a:pPr marL="195580" marR="5080" indent="-182880">
              <a:lnSpc>
                <a:spcPct val="100000"/>
              </a:lnSpc>
              <a:buClr>
                <a:srgbClr val="93A299"/>
              </a:buClr>
              <a:buSzPct val="85000"/>
              <a:buChar char="•"/>
              <a:tabLst>
                <a:tab pos="195580" algn="l"/>
              </a:tabLst>
            </a:pP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Sistemdeki kullanım durumlarını bulmak </a:t>
            </a:r>
            <a:r>
              <a:rPr sz="3000" dirty="0">
                <a:solidFill>
                  <a:srgbClr val="282833"/>
                </a:solidFill>
                <a:latin typeface="Arial"/>
                <a:cs typeface="Arial"/>
              </a:rPr>
              <a:t>için </a:t>
            </a: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o  sisteme kısaca aktörlerin sistemi ne amaçla  </a:t>
            </a:r>
            <a:r>
              <a:rPr sz="3000" dirty="0">
                <a:solidFill>
                  <a:srgbClr val="282833"/>
                </a:solidFill>
                <a:latin typeface="Arial"/>
                <a:cs typeface="Arial"/>
              </a:rPr>
              <a:t>kullanmak </a:t>
            </a: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istediklerini sormak yeterli</a:t>
            </a:r>
            <a:r>
              <a:rPr sz="3000" spc="-7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3000" spc="-20" dirty="0">
                <a:solidFill>
                  <a:srgbClr val="282833"/>
                </a:solidFill>
                <a:latin typeface="Arial"/>
                <a:cs typeface="Arial"/>
              </a:rPr>
              <a:t>olacaktır.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5C10A-BF0E-4EEC-AA17-36C92F453F86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9DF13BEE-BFBC-404B-B65A-CABA41149C50}" type="datetime1">
              <a:rPr lang="en-US" smtClean="0"/>
              <a:t>3/8/2018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904243-7BFC-4B28-A436-362F2E86E45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t>3</a:t>
            </a:fld>
            <a:endParaRPr lang="tr-T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A15359-EB58-4F5E-88DB-A388930B371A}"/>
              </a:ext>
            </a:extLst>
          </p:cNvPr>
          <p:cNvSpPr/>
          <p:nvPr/>
        </p:nvSpPr>
        <p:spPr>
          <a:xfrm>
            <a:off x="850900" y="379723"/>
            <a:ext cx="4655698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HANDAN YARICI - Nesne Yönelimli Programlama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6140" y="805687"/>
            <a:ext cx="743458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165" marR="5080" indent="-30861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Basit </a:t>
            </a:r>
            <a:r>
              <a:rPr spc="-70" dirty="0"/>
              <a:t>bir </a:t>
            </a:r>
            <a:r>
              <a:rPr spc="-90" dirty="0"/>
              <a:t>Kullanım </a:t>
            </a:r>
            <a:r>
              <a:rPr spc="-80" dirty="0"/>
              <a:t>Durum</a:t>
            </a:r>
            <a:r>
              <a:rPr spc="-665" dirty="0"/>
              <a:t> </a:t>
            </a:r>
            <a:r>
              <a:rPr spc="-90" dirty="0"/>
              <a:t>Diyagramı  </a:t>
            </a:r>
            <a:r>
              <a:rPr spc="-85" dirty="0"/>
              <a:t>yapısı</a:t>
            </a:r>
          </a:p>
        </p:txBody>
      </p:sp>
      <p:sp>
        <p:nvSpPr>
          <p:cNvPr id="3" name="object 3"/>
          <p:cNvSpPr/>
          <p:nvPr/>
        </p:nvSpPr>
        <p:spPr>
          <a:xfrm>
            <a:off x="1334629" y="2650359"/>
            <a:ext cx="7549718" cy="33152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D6022-A9AD-4498-8700-6AE26B2D7793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AE8E222A-D4A0-44C0-A4AE-4686D7209142}" type="datetime1">
              <a:rPr lang="en-US" smtClean="0"/>
              <a:t>3/8/2018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BA831-CC88-4762-8DD0-1B093A6EFD8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t>4</a:t>
            </a:fld>
            <a:endParaRPr lang="tr-T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5E9CA7-F844-4E87-9736-989BE912CDF8}"/>
              </a:ext>
            </a:extLst>
          </p:cNvPr>
          <p:cNvSpPr/>
          <p:nvPr/>
        </p:nvSpPr>
        <p:spPr>
          <a:xfrm>
            <a:off x="850900" y="379723"/>
            <a:ext cx="4655698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HANDAN YARICI - Nesne Yönelimli Programlama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528" y="1080007"/>
            <a:ext cx="755777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KULLANIM </a:t>
            </a:r>
            <a:r>
              <a:rPr spc="-80" dirty="0"/>
              <a:t>DURUM</a:t>
            </a:r>
            <a:r>
              <a:rPr spc="-409" dirty="0"/>
              <a:t> </a:t>
            </a:r>
            <a:r>
              <a:rPr spc="-120" dirty="0"/>
              <a:t>D</a:t>
            </a:r>
            <a:r>
              <a:rPr b="0" spc="-120" dirty="0">
                <a:latin typeface="Arial"/>
                <a:cs typeface="Arial"/>
              </a:rPr>
              <a:t>İ</a:t>
            </a:r>
            <a:r>
              <a:rPr spc="-120" dirty="0"/>
              <a:t>YAGRAMLARI  </a:t>
            </a:r>
            <a:r>
              <a:rPr spc="-95" dirty="0"/>
              <a:t>B</a:t>
            </a:r>
            <a:r>
              <a:rPr b="0" spc="-95" dirty="0">
                <a:latin typeface="Arial"/>
                <a:cs typeface="Arial"/>
              </a:rPr>
              <a:t>İ</a:t>
            </a:r>
            <a:r>
              <a:rPr spc="-95" dirty="0"/>
              <a:t>LE</a:t>
            </a:r>
            <a:r>
              <a:rPr b="0" spc="-95" dirty="0">
                <a:latin typeface="Arial"/>
                <a:cs typeface="Arial"/>
              </a:rPr>
              <a:t>Ş</a:t>
            </a:r>
            <a:r>
              <a:rPr spc="-95" dirty="0"/>
              <a:t>ENLER</a:t>
            </a:r>
            <a:r>
              <a:rPr b="0" spc="-95" dirty="0">
                <a:latin typeface="Arial"/>
                <a:cs typeface="Arial"/>
              </a:rPr>
              <a:t>İ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11528" y="2277871"/>
            <a:ext cx="7628255" cy="398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u="heavy" spc="-5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Aktör</a:t>
            </a:r>
            <a:endParaRPr sz="3000" dirty="0">
              <a:latin typeface="Arial"/>
              <a:cs typeface="Arial"/>
            </a:endParaRPr>
          </a:p>
          <a:p>
            <a:pPr marL="165100">
              <a:lnSpc>
                <a:spcPct val="100000"/>
              </a:lnSpc>
              <a:spcBef>
                <a:spcPts val="2400"/>
              </a:spcBef>
              <a:buChar char="•"/>
              <a:tabLst>
                <a:tab pos="452120" algn="l"/>
              </a:tabLst>
            </a:pP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Sistemin</a:t>
            </a:r>
            <a:r>
              <a:rPr sz="3000" spc="-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3000" spc="-15" dirty="0">
                <a:solidFill>
                  <a:srgbClr val="282833"/>
                </a:solidFill>
                <a:latin typeface="Arial"/>
                <a:cs typeface="Arial"/>
              </a:rPr>
              <a:t>kullanıcılarıdır.</a:t>
            </a:r>
            <a:endParaRPr sz="3000" dirty="0">
              <a:latin typeface="Arial"/>
              <a:cs typeface="Arial"/>
            </a:endParaRPr>
          </a:p>
          <a:p>
            <a:pPr marL="489584" indent="-324485">
              <a:lnSpc>
                <a:spcPct val="100000"/>
              </a:lnSpc>
              <a:buChar char="•"/>
              <a:tabLst>
                <a:tab pos="489584" algn="l"/>
                <a:tab pos="490220" algn="l"/>
              </a:tabLst>
            </a:pP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Aktörler genelde </a:t>
            </a:r>
            <a:r>
              <a:rPr sz="3000" dirty="0">
                <a:solidFill>
                  <a:srgbClr val="282833"/>
                </a:solidFill>
                <a:latin typeface="Arial"/>
                <a:cs typeface="Arial"/>
              </a:rPr>
              <a:t>belirli bir </a:t>
            </a: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rol ifade</a:t>
            </a:r>
            <a:r>
              <a:rPr sz="3000" spc="-7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3000" spc="-25" dirty="0">
                <a:solidFill>
                  <a:srgbClr val="282833"/>
                </a:solidFill>
                <a:latin typeface="Arial"/>
                <a:cs typeface="Arial"/>
              </a:rPr>
              <a:t>ederler.</a:t>
            </a:r>
            <a:endParaRPr sz="3000" dirty="0">
              <a:latin typeface="Arial"/>
              <a:cs typeface="Arial"/>
            </a:endParaRPr>
          </a:p>
          <a:p>
            <a:pPr marL="510540" indent="-345440">
              <a:lnSpc>
                <a:spcPct val="100000"/>
              </a:lnSpc>
              <a:buChar char="•"/>
              <a:tabLst>
                <a:tab pos="510540" algn="l"/>
                <a:tab pos="511175" algn="l"/>
              </a:tabLst>
            </a:pP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Sistem sınırları </a:t>
            </a:r>
            <a:r>
              <a:rPr sz="3000" spc="-10" dirty="0">
                <a:solidFill>
                  <a:srgbClr val="282833"/>
                </a:solidFill>
                <a:latin typeface="Arial"/>
                <a:cs typeface="Arial"/>
              </a:rPr>
              <a:t>dışında</a:t>
            </a:r>
            <a:r>
              <a:rPr sz="3000" spc="5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3000" spc="-20" dirty="0">
                <a:solidFill>
                  <a:srgbClr val="282833"/>
                </a:solidFill>
                <a:latin typeface="Arial"/>
                <a:cs typeface="Arial"/>
              </a:rPr>
              <a:t>gösterilir.</a:t>
            </a:r>
            <a:endParaRPr sz="3000" dirty="0">
              <a:latin typeface="Arial"/>
              <a:cs typeface="Arial"/>
            </a:endParaRPr>
          </a:p>
          <a:p>
            <a:pPr marL="165100" marR="199390">
              <a:lnSpc>
                <a:spcPct val="100000"/>
              </a:lnSpc>
              <a:buChar char="•"/>
              <a:tabLst>
                <a:tab pos="489584" algn="l"/>
                <a:tab pos="490220" algn="l"/>
                <a:tab pos="1581785" algn="l"/>
              </a:tabLst>
            </a:pP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Aktörler arasında doğrudan (genelleme  </a:t>
            </a:r>
            <a:r>
              <a:rPr sz="3000" dirty="0">
                <a:solidFill>
                  <a:srgbClr val="282833"/>
                </a:solidFill>
                <a:latin typeface="Arial"/>
                <a:cs typeface="Arial"/>
              </a:rPr>
              <a:t>ilişkisi	</a:t>
            </a:r>
            <a:r>
              <a:rPr sz="3000" spc="-10" dirty="0">
                <a:solidFill>
                  <a:srgbClr val="282833"/>
                </a:solidFill>
                <a:latin typeface="Arial"/>
                <a:cs typeface="Arial"/>
              </a:rPr>
              <a:t>dışında) </a:t>
            </a:r>
            <a:r>
              <a:rPr sz="3000" dirty="0">
                <a:solidFill>
                  <a:srgbClr val="282833"/>
                </a:solidFill>
                <a:latin typeface="Arial"/>
                <a:cs typeface="Arial"/>
              </a:rPr>
              <a:t>ilişki </a:t>
            </a: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tanımlamak mümkün  </a:t>
            </a:r>
            <a:r>
              <a:rPr sz="3000" spc="-25" dirty="0">
                <a:solidFill>
                  <a:srgbClr val="282833"/>
                </a:solidFill>
                <a:latin typeface="Arial"/>
                <a:cs typeface="Arial"/>
              </a:rPr>
              <a:t>değildir.</a:t>
            </a:r>
            <a:endParaRPr sz="3000" dirty="0">
              <a:latin typeface="Arial"/>
              <a:cs typeface="Arial"/>
            </a:endParaRPr>
          </a:p>
          <a:p>
            <a:pPr marL="382905" indent="-217804">
              <a:lnSpc>
                <a:spcPct val="100000"/>
              </a:lnSpc>
              <a:buChar char="•"/>
              <a:tabLst>
                <a:tab pos="383540" algn="l"/>
              </a:tabLst>
            </a:pP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Arada mutlaka kullanım durumları</a:t>
            </a:r>
            <a:r>
              <a:rPr sz="30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olmalıdı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20781" y="5828535"/>
            <a:ext cx="211454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340"/>
              </a:lnSpc>
            </a:pPr>
            <a:r>
              <a:rPr sz="3000" spc="-175" dirty="0">
                <a:solidFill>
                  <a:srgbClr val="282833"/>
                </a:solidFill>
                <a:latin typeface="Arial"/>
                <a:cs typeface="Arial"/>
              </a:rPr>
              <a:t>r</a:t>
            </a:r>
            <a:r>
              <a:rPr sz="3000" dirty="0">
                <a:solidFill>
                  <a:srgbClr val="282833"/>
                </a:solidFill>
                <a:latin typeface="Arial"/>
                <a:cs typeface="Arial"/>
              </a:rPr>
              <a:t>.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866509" y="5514872"/>
            <a:ext cx="798010" cy="12981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4B772CE-678E-49E4-8A42-7D78A65D3AE9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01FEF6C1-AFA2-48D0-A03D-11AC63D8EE88}" type="datetime1">
              <a:rPr lang="en-US" smtClean="0"/>
              <a:t>3/8/2018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654074-DC6E-4D45-AACC-7D1BCD7DCEF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t>5</a:t>
            </a:fld>
            <a:endParaRPr lang="tr-T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FB293D-E4E1-43B7-A8B6-128725A01B3A}"/>
              </a:ext>
            </a:extLst>
          </p:cNvPr>
          <p:cNvSpPr/>
          <p:nvPr/>
        </p:nvSpPr>
        <p:spPr>
          <a:xfrm>
            <a:off x="850900" y="379723"/>
            <a:ext cx="4655698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HANDAN YARICI - Nesne Yönelimli Programlama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KULLANIM </a:t>
            </a:r>
            <a:r>
              <a:rPr spc="-80" dirty="0"/>
              <a:t>DURUM</a:t>
            </a:r>
            <a:r>
              <a:rPr spc="-409" dirty="0"/>
              <a:t> </a:t>
            </a:r>
            <a:r>
              <a:rPr spc="-120" dirty="0"/>
              <a:t>D</a:t>
            </a:r>
            <a:r>
              <a:rPr b="0" spc="-120" dirty="0">
                <a:latin typeface="Arial"/>
                <a:cs typeface="Arial"/>
              </a:rPr>
              <a:t>İ</a:t>
            </a:r>
            <a:r>
              <a:rPr spc="-120" dirty="0"/>
              <a:t>YAGRAMLARI  </a:t>
            </a:r>
            <a:r>
              <a:rPr spc="-95" dirty="0"/>
              <a:t>B</a:t>
            </a:r>
            <a:r>
              <a:rPr b="0" spc="-95" dirty="0">
                <a:latin typeface="Arial"/>
                <a:cs typeface="Arial"/>
              </a:rPr>
              <a:t>İ</a:t>
            </a:r>
            <a:r>
              <a:rPr spc="-95" dirty="0"/>
              <a:t>LE</a:t>
            </a:r>
            <a:r>
              <a:rPr b="0" spc="-95" dirty="0">
                <a:latin typeface="Arial"/>
                <a:cs typeface="Arial"/>
              </a:rPr>
              <a:t>Ş</a:t>
            </a:r>
            <a:r>
              <a:rPr spc="-95" dirty="0"/>
              <a:t>ENLER</a:t>
            </a:r>
            <a:r>
              <a:rPr b="0" spc="-95" dirty="0">
                <a:latin typeface="Arial"/>
                <a:cs typeface="Arial"/>
              </a:rPr>
              <a:t>İ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820"/>
              </a:spcBef>
              <a:buClr>
                <a:srgbClr val="93A299"/>
              </a:buClr>
              <a:buSzPct val="85000"/>
              <a:buFont typeface="Arial"/>
              <a:buChar char="•"/>
              <a:tabLst>
                <a:tab pos="195580" algn="l"/>
              </a:tabLst>
            </a:pPr>
            <a:r>
              <a:rPr spc="-5" dirty="0"/>
              <a:t>Kullanım</a:t>
            </a:r>
            <a:r>
              <a:rPr spc="10" dirty="0"/>
              <a:t> </a:t>
            </a:r>
            <a:r>
              <a:rPr spc="-5" dirty="0"/>
              <a:t>Durumu</a:t>
            </a:r>
          </a:p>
          <a:p>
            <a:pPr marL="195580" indent="-182880">
              <a:lnSpc>
                <a:spcPct val="100000"/>
              </a:lnSpc>
              <a:spcBef>
                <a:spcPts val="720"/>
              </a:spcBef>
              <a:buClr>
                <a:srgbClr val="93A299"/>
              </a:buClr>
              <a:buSzPct val="85000"/>
              <a:buChar char="•"/>
              <a:tabLst>
                <a:tab pos="195580" algn="l"/>
              </a:tabLst>
            </a:pPr>
            <a:r>
              <a:rPr b="0" u="none" spc="-5" dirty="0">
                <a:latin typeface="Arial"/>
                <a:cs typeface="Arial"/>
              </a:rPr>
              <a:t>Sistemde yer </a:t>
            </a:r>
            <a:r>
              <a:rPr b="0" u="none" dirty="0">
                <a:latin typeface="Arial"/>
                <a:cs typeface="Arial"/>
              </a:rPr>
              <a:t>alan </a:t>
            </a:r>
            <a:r>
              <a:rPr b="0" u="none" spc="-5" dirty="0">
                <a:latin typeface="Arial"/>
                <a:cs typeface="Arial"/>
              </a:rPr>
              <a:t>tüm alternatif</a:t>
            </a:r>
            <a:r>
              <a:rPr b="0" u="none" spc="-50" dirty="0">
                <a:latin typeface="Arial"/>
                <a:cs typeface="Arial"/>
              </a:rPr>
              <a:t> </a:t>
            </a:r>
            <a:r>
              <a:rPr b="0" u="none" spc="-15" dirty="0">
                <a:latin typeface="Arial"/>
                <a:cs typeface="Arial"/>
              </a:rPr>
              <a:t>senaryolardır.</a:t>
            </a:r>
          </a:p>
          <a:p>
            <a:pPr marL="195580" marR="304800" indent="-182880">
              <a:lnSpc>
                <a:spcPct val="100000"/>
              </a:lnSpc>
              <a:spcBef>
                <a:spcPts val="720"/>
              </a:spcBef>
              <a:buClr>
                <a:srgbClr val="93A299"/>
              </a:buClr>
              <a:buSzPct val="85000"/>
              <a:buChar char="•"/>
              <a:tabLst>
                <a:tab pos="195580" algn="l"/>
              </a:tabLst>
            </a:pPr>
            <a:r>
              <a:rPr b="0" u="none" spc="-5" dirty="0">
                <a:latin typeface="Arial"/>
                <a:cs typeface="Arial"/>
              </a:rPr>
              <a:t>Sistem fonksiyonelliğinin büyük </a:t>
            </a:r>
            <a:r>
              <a:rPr b="0" u="none" dirty="0">
                <a:latin typeface="Arial"/>
                <a:cs typeface="Arial"/>
              </a:rPr>
              <a:t>bir </a:t>
            </a:r>
            <a:r>
              <a:rPr b="0" u="none" spc="-5" dirty="0">
                <a:latin typeface="Arial"/>
                <a:cs typeface="Arial"/>
              </a:rPr>
              <a:t>parçasını  </a:t>
            </a:r>
            <a:r>
              <a:rPr b="0" u="none" spc="-25" dirty="0">
                <a:latin typeface="Arial"/>
                <a:cs typeface="Arial"/>
              </a:rPr>
              <a:t>gösterir.</a:t>
            </a:r>
          </a:p>
          <a:p>
            <a:pPr marL="195580" indent="-182880">
              <a:lnSpc>
                <a:spcPct val="100000"/>
              </a:lnSpc>
              <a:spcBef>
                <a:spcPts val="720"/>
              </a:spcBef>
              <a:buClr>
                <a:srgbClr val="93A299"/>
              </a:buClr>
              <a:buSzPct val="85000"/>
              <a:buChar char="•"/>
              <a:tabLst>
                <a:tab pos="195580" algn="l"/>
              </a:tabLst>
            </a:pPr>
            <a:r>
              <a:rPr b="0" u="none" dirty="0">
                <a:latin typeface="Arial"/>
                <a:cs typeface="Arial"/>
              </a:rPr>
              <a:t>Diğer bir </a:t>
            </a:r>
            <a:r>
              <a:rPr b="0" u="none" spc="-5" dirty="0">
                <a:latin typeface="Arial"/>
                <a:cs typeface="Arial"/>
              </a:rPr>
              <a:t>use case </a:t>
            </a:r>
            <a:r>
              <a:rPr b="0" u="none" dirty="0">
                <a:latin typeface="Arial"/>
                <a:cs typeface="Arial"/>
              </a:rPr>
              <a:t>ile </a:t>
            </a:r>
            <a:r>
              <a:rPr b="0" u="none" spc="-15" dirty="0">
                <a:latin typeface="Arial"/>
                <a:cs typeface="Arial"/>
              </a:rPr>
              <a:t>genişletilebilir.</a:t>
            </a:r>
            <a:r>
              <a:rPr b="0" u="none" spc="-100" dirty="0">
                <a:latin typeface="Arial"/>
                <a:cs typeface="Arial"/>
              </a:rPr>
              <a:t> </a:t>
            </a:r>
            <a:r>
              <a:rPr b="0" u="none" spc="-5" dirty="0">
                <a:latin typeface="Arial"/>
                <a:cs typeface="Arial"/>
              </a:rPr>
              <a:t>(extend)</a:t>
            </a:r>
          </a:p>
          <a:p>
            <a:pPr marL="195580" indent="-182880">
              <a:lnSpc>
                <a:spcPct val="100000"/>
              </a:lnSpc>
              <a:spcBef>
                <a:spcPts val="720"/>
              </a:spcBef>
              <a:buClr>
                <a:srgbClr val="93A299"/>
              </a:buClr>
              <a:buSzPct val="85000"/>
              <a:buChar char="•"/>
              <a:tabLst>
                <a:tab pos="195580" algn="l"/>
              </a:tabLst>
            </a:pPr>
            <a:r>
              <a:rPr b="0" u="none" dirty="0">
                <a:latin typeface="Arial"/>
                <a:cs typeface="Arial"/>
              </a:rPr>
              <a:t>Diğer bir </a:t>
            </a:r>
            <a:r>
              <a:rPr b="0" u="none" spc="-5" dirty="0">
                <a:latin typeface="Arial"/>
                <a:cs typeface="Arial"/>
              </a:rPr>
              <a:t>use case </a:t>
            </a:r>
            <a:r>
              <a:rPr b="0" u="none" spc="-20" dirty="0">
                <a:latin typeface="Arial"/>
                <a:cs typeface="Arial"/>
              </a:rPr>
              <a:t>içerebilir.</a:t>
            </a:r>
            <a:r>
              <a:rPr b="0" u="none" spc="-90" dirty="0">
                <a:latin typeface="Arial"/>
                <a:cs typeface="Arial"/>
              </a:rPr>
              <a:t> </a:t>
            </a:r>
            <a:r>
              <a:rPr b="0" u="none" dirty="0">
                <a:latin typeface="Arial"/>
                <a:cs typeface="Arial"/>
              </a:rPr>
              <a:t>(include)</a:t>
            </a:r>
          </a:p>
          <a:p>
            <a:pPr marL="195580" indent="-182880">
              <a:lnSpc>
                <a:spcPct val="100000"/>
              </a:lnSpc>
              <a:spcBef>
                <a:spcPts val="720"/>
              </a:spcBef>
              <a:buClr>
                <a:srgbClr val="93A299"/>
              </a:buClr>
              <a:buSzPct val="85000"/>
              <a:buChar char="•"/>
              <a:tabLst>
                <a:tab pos="195580" algn="l"/>
              </a:tabLst>
            </a:pPr>
            <a:r>
              <a:rPr b="0" u="none" spc="-5" dirty="0">
                <a:latin typeface="Arial"/>
                <a:cs typeface="Arial"/>
              </a:rPr>
              <a:t>Sistem sınırları </a:t>
            </a:r>
            <a:r>
              <a:rPr b="0" u="none" dirty="0">
                <a:latin typeface="Arial"/>
                <a:cs typeface="Arial"/>
              </a:rPr>
              <a:t>içinde </a:t>
            </a:r>
            <a:r>
              <a:rPr b="0" u="none" spc="-20" dirty="0">
                <a:latin typeface="Arial"/>
                <a:cs typeface="Arial"/>
              </a:rPr>
              <a:t>gösterilir.</a:t>
            </a:r>
          </a:p>
        </p:txBody>
      </p:sp>
      <p:sp>
        <p:nvSpPr>
          <p:cNvPr id="4" name="object 4"/>
          <p:cNvSpPr/>
          <p:nvPr/>
        </p:nvSpPr>
        <p:spPr>
          <a:xfrm>
            <a:off x="6646996" y="5889208"/>
            <a:ext cx="2827635" cy="10977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A92069-6133-4ECD-9D17-E6F5A0196161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7381A707-9CD2-408F-8AFE-B99DFBFEFA9D}" type="datetime1">
              <a:rPr lang="en-US" smtClean="0"/>
              <a:t>3/8/2018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9E4C6-E102-4F88-82C1-B9F6CBE0AC6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t>6</a:t>
            </a:fld>
            <a:endParaRPr lang="tr-T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B2A615-6D98-4CF6-8F99-DEC4E3769E74}"/>
              </a:ext>
            </a:extLst>
          </p:cNvPr>
          <p:cNvSpPr/>
          <p:nvPr/>
        </p:nvSpPr>
        <p:spPr>
          <a:xfrm>
            <a:off x="850900" y="379723"/>
            <a:ext cx="4655698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HANDAN YARICI - Nesne Yönelimli Programlama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KULLANIM </a:t>
            </a:r>
            <a:r>
              <a:rPr spc="-80" dirty="0"/>
              <a:t>DURUM</a:t>
            </a:r>
            <a:r>
              <a:rPr spc="-409" dirty="0"/>
              <a:t> </a:t>
            </a:r>
            <a:r>
              <a:rPr spc="-120" dirty="0"/>
              <a:t>D</a:t>
            </a:r>
            <a:r>
              <a:rPr b="0" spc="-120" dirty="0">
                <a:latin typeface="Arial"/>
                <a:cs typeface="Arial"/>
              </a:rPr>
              <a:t>İ</a:t>
            </a:r>
            <a:r>
              <a:rPr spc="-120" dirty="0"/>
              <a:t>YAGRAMLARI  </a:t>
            </a:r>
            <a:r>
              <a:rPr spc="-95" dirty="0"/>
              <a:t>B</a:t>
            </a:r>
            <a:r>
              <a:rPr b="0" spc="-95" dirty="0">
                <a:latin typeface="Arial"/>
                <a:cs typeface="Arial"/>
              </a:rPr>
              <a:t>İ</a:t>
            </a:r>
            <a:r>
              <a:rPr spc="-95" dirty="0"/>
              <a:t>LE</a:t>
            </a:r>
            <a:r>
              <a:rPr b="0" spc="-95" dirty="0">
                <a:latin typeface="Arial"/>
                <a:cs typeface="Arial"/>
              </a:rPr>
              <a:t>Ş</a:t>
            </a:r>
            <a:r>
              <a:rPr spc="-95" dirty="0"/>
              <a:t>ENLER</a:t>
            </a:r>
            <a:r>
              <a:rPr b="0" spc="-95" dirty="0">
                <a:latin typeface="Arial"/>
                <a:cs typeface="Arial"/>
              </a:rPr>
              <a:t>İ</a:t>
            </a:r>
          </a:p>
        </p:txBody>
      </p:sp>
      <p:sp>
        <p:nvSpPr>
          <p:cNvPr id="3" name="object 3"/>
          <p:cNvSpPr/>
          <p:nvPr/>
        </p:nvSpPr>
        <p:spPr>
          <a:xfrm>
            <a:off x="1267843" y="1944623"/>
            <a:ext cx="8426195" cy="5104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8E5A4-B859-4E05-BE9E-7018AF3C2159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503ADCFC-1D51-4DAC-B96A-7B540AB02BDE}" type="datetime1">
              <a:rPr lang="en-US" smtClean="0"/>
              <a:t>3/8/2018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09590-21CF-4829-BAD5-82246596DCE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t>7</a:t>
            </a:fld>
            <a:endParaRPr lang="tr-T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B1FDFE-1AEF-4593-AE1B-1868F30ABDB3}"/>
              </a:ext>
            </a:extLst>
          </p:cNvPr>
          <p:cNvSpPr/>
          <p:nvPr/>
        </p:nvSpPr>
        <p:spPr>
          <a:xfrm>
            <a:off x="850900" y="379723"/>
            <a:ext cx="4655698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HANDAN YARICI - Nesne Yönelimli Programlama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528" y="1080007"/>
            <a:ext cx="75577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KULLANIM </a:t>
            </a:r>
            <a:r>
              <a:rPr spc="-80" dirty="0"/>
              <a:t>DURUM</a:t>
            </a:r>
            <a:r>
              <a:rPr spc="-409" dirty="0"/>
              <a:t> </a:t>
            </a:r>
            <a:r>
              <a:rPr spc="-120" dirty="0"/>
              <a:t>D</a:t>
            </a:r>
            <a:r>
              <a:rPr b="0" spc="-120" dirty="0">
                <a:latin typeface="Arial"/>
                <a:cs typeface="Arial"/>
              </a:rPr>
              <a:t>İ</a:t>
            </a:r>
            <a:r>
              <a:rPr spc="-120" dirty="0"/>
              <a:t>YAGRAMLARI</a:t>
            </a:r>
          </a:p>
        </p:txBody>
      </p:sp>
      <p:sp>
        <p:nvSpPr>
          <p:cNvPr id="3" name="object 3"/>
          <p:cNvSpPr/>
          <p:nvPr/>
        </p:nvSpPr>
        <p:spPr>
          <a:xfrm>
            <a:off x="1671706" y="1869948"/>
            <a:ext cx="7415506" cy="5113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8EA5C-748C-4EC1-9E2F-3A954569BDA6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CE267AC6-07BC-4DD1-B872-86DAC196A90A}" type="datetime1">
              <a:rPr lang="en-US" smtClean="0"/>
              <a:t>3/8/2018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4A8720-DB63-4553-9B00-BD33D7A1248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t>8</a:t>
            </a:fld>
            <a:endParaRPr lang="tr-T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E5FAC8-1A7E-4C67-8346-CC9693C6C7F9}"/>
              </a:ext>
            </a:extLst>
          </p:cNvPr>
          <p:cNvSpPr/>
          <p:nvPr/>
        </p:nvSpPr>
        <p:spPr>
          <a:xfrm>
            <a:off x="850900" y="379723"/>
            <a:ext cx="4655698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HANDAN YARICI - Nesne Yönelimli Programlama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528" y="1048003"/>
            <a:ext cx="53162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85" dirty="0">
                <a:latin typeface="Arial"/>
                <a:cs typeface="Arial"/>
              </a:rPr>
              <a:t>İ</a:t>
            </a:r>
            <a:r>
              <a:rPr sz="4000" spc="-85" dirty="0"/>
              <a:t>çerme </a:t>
            </a:r>
            <a:r>
              <a:rPr sz="4000" spc="-95" dirty="0"/>
              <a:t>(include)</a:t>
            </a:r>
            <a:r>
              <a:rPr sz="4000" spc="-370" dirty="0"/>
              <a:t> </a:t>
            </a:r>
            <a:r>
              <a:rPr sz="4000" spc="-60" dirty="0"/>
              <a:t>ili</a:t>
            </a:r>
            <a:r>
              <a:rPr sz="4000" b="0" spc="-60" dirty="0">
                <a:latin typeface="Arial"/>
                <a:cs typeface="Arial"/>
              </a:rPr>
              <a:t>ş</a:t>
            </a:r>
            <a:r>
              <a:rPr sz="4000" spc="-60" dirty="0"/>
              <a:t>kisi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11528" y="1973071"/>
            <a:ext cx="7462520" cy="295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00"/>
              </a:spcBef>
              <a:buClr>
                <a:srgbClr val="93A299"/>
              </a:buClr>
              <a:buSzPct val="85000"/>
              <a:buChar char="•"/>
              <a:tabLst>
                <a:tab pos="195580" algn="l"/>
              </a:tabLst>
            </a:pP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İçerme </a:t>
            </a:r>
            <a:r>
              <a:rPr sz="3000" dirty="0">
                <a:solidFill>
                  <a:srgbClr val="282833"/>
                </a:solidFill>
                <a:latin typeface="Arial"/>
                <a:cs typeface="Arial"/>
              </a:rPr>
              <a:t>ilişkisini </a:t>
            </a: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kullanmak </a:t>
            </a:r>
            <a:r>
              <a:rPr sz="3000" dirty="0">
                <a:solidFill>
                  <a:srgbClr val="282833"/>
                </a:solidFill>
                <a:latin typeface="Arial"/>
                <a:cs typeface="Arial"/>
              </a:rPr>
              <a:t>için</a:t>
            </a:r>
            <a:r>
              <a:rPr sz="3000" spc="-7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&lt;&lt;include&gt;&gt;</a:t>
            </a:r>
            <a:endParaRPr sz="3000" dirty="0">
              <a:latin typeface="Arial"/>
              <a:cs typeface="Arial"/>
            </a:endParaRPr>
          </a:p>
          <a:p>
            <a:pPr marL="194945">
              <a:lnSpc>
                <a:spcPct val="100000"/>
              </a:lnSpc>
            </a:pPr>
            <a:r>
              <a:rPr sz="3000" dirty="0">
                <a:solidFill>
                  <a:srgbClr val="282833"/>
                </a:solidFill>
                <a:latin typeface="Arial"/>
                <a:cs typeface="Arial"/>
              </a:rPr>
              <a:t>şeklindeki </a:t>
            </a: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bir ifade</a:t>
            </a:r>
            <a:r>
              <a:rPr sz="3000" spc="-6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3000" spc="-20" dirty="0">
                <a:solidFill>
                  <a:srgbClr val="282833"/>
                </a:solidFill>
                <a:latin typeface="Arial"/>
                <a:cs typeface="Arial"/>
              </a:rPr>
              <a:t>kullanılır.</a:t>
            </a:r>
            <a:endParaRPr sz="3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350" dirty="0">
              <a:latin typeface="Times New Roman"/>
              <a:cs typeface="Times New Roman"/>
            </a:endParaRPr>
          </a:p>
          <a:p>
            <a:pPr marL="195580" marR="257175" indent="-182880">
              <a:lnSpc>
                <a:spcPct val="100000"/>
              </a:lnSpc>
              <a:buClr>
                <a:srgbClr val="93A299"/>
              </a:buClr>
              <a:buSzPct val="85000"/>
              <a:buChar char="•"/>
              <a:tabLst>
                <a:tab pos="195580" algn="l"/>
              </a:tabLst>
            </a:pPr>
            <a:r>
              <a:rPr sz="3000" dirty="0">
                <a:solidFill>
                  <a:srgbClr val="282833"/>
                </a:solidFill>
                <a:latin typeface="Arial"/>
                <a:cs typeface="Arial"/>
              </a:rPr>
              <a:t>Kullanmak </a:t>
            </a: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istediğimiz kullanım durumları  arasına çektiğimiz noktalı </a:t>
            </a:r>
            <a:r>
              <a:rPr sz="3000" dirty="0">
                <a:solidFill>
                  <a:srgbClr val="282833"/>
                </a:solidFill>
                <a:latin typeface="Arial"/>
                <a:cs typeface="Arial"/>
              </a:rPr>
              <a:t>çizginin</a:t>
            </a:r>
            <a:r>
              <a:rPr sz="3000" spc="-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üzerine</a:t>
            </a:r>
            <a:endParaRPr sz="3000" dirty="0">
              <a:latin typeface="Arial"/>
              <a:cs typeface="Arial"/>
            </a:endParaRPr>
          </a:p>
          <a:p>
            <a:pPr marL="194945">
              <a:lnSpc>
                <a:spcPct val="100000"/>
              </a:lnSpc>
            </a:pP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&lt;&lt;include&gt;&gt; yazısını</a:t>
            </a:r>
            <a:r>
              <a:rPr sz="30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yazarız.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00664" y="5477778"/>
            <a:ext cx="2768855" cy="10315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F01029-E80B-4FF0-AE85-32F15CC7EE16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BCB01BA4-152E-42C8-9A58-A243B8010D7A}" type="datetime1">
              <a:rPr lang="en-US" smtClean="0"/>
              <a:t>3/8/2018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1B8FE-DF91-42E1-91BC-0117270257A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t>9</a:t>
            </a:fld>
            <a:endParaRPr lang="tr-T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8C2ED5-874A-4A53-9714-059353252165}"/>
              </a:ext>
            </a:extLst>
          </p:cNvPr>
          <p:cNvSpPr/>
          <p:nvPr/>
        </p:nvSpPr>
        <p:spPr>
          <a:xfrm>
            <a:off x="850900" y="379723"/>
            <a:ext cx="4655698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HANDAN YARICI - Nesne Yönelimli Programlama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6566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</TotalTime>
  <Words>888</Words>
  <Application>Microsoft Office PowerPoint</Application>
  <PresentationFormat>Custom</PresentationFormat>
  <Paragraphs>173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-apple-system</vt:lpstr>
      <vt:lpstr>Arial</vt:lpstr>
      <vt:lpstr>Calibri</vt:lpstr>
      <vt:lpstr>DejaVu Sans</vt:lpstr>
      <vt:lpstr>Times New Roman</vt:lpstr>
      <vt:lpstr>Office Theme</vt:lpstr>
      <vt:lpstr>Kullanım Diyagramları (Use Case  Diagram)</vt:lpstr>
      <vt:lpstr>Kullanım Durum Diyagramları</vt:lpstr>
      <vt:lpstr>Kullanım Durum Diyagramları</vt:lpstr>
      <vt:lpstr>Basit bir Kullanım Durum Diyagramı  yapısı</vt:lpstr>
      <vt:lpstr>KULLANIM DURUM DİYAGRAMLARI  BİLEŞENLERİ</vt:lpstr>
      <vt:lpstr>KULLANIM DURUM DİYAGRAMLARI  BİLEŞENLERİ</vt:lpstr>
      <vt:lpstr>KULLANIM DURUM DİYAGRAMLARI  BİLEŞENLERİ</vt:lpstr>
      <vt:lpstr>KULLANIM DURUM DİYAGRAMLARI</vt:lpstr>
      <vt:lpstr>İçerme (include) ilişkisi</vt:lpstr>
      <vt:lpstr>İçerme (include) ilişkisi</vt:lpstr>
      <vt:lpstr>Genişletme (extend) İlişkisi</vt:lpstr>
      <vt:lpstr>PowerPoint Presentation</vt:lpstr>
      <vt:lpstr>Genelleme İlişkisi</vt:lpstr>
      <vt:lpstr>Genelleme İlişkisi</vt:lpstr>
      <vt:lpstr>Bir örnek: ATM uygulaması</vt:lpstr>
      <vt:lpstr>Bir örnek: ATM uygulaması</vt:lpstr>
      <vt:lpstr>Bir örnek: ATM uygulaması</vt:lpstr>
      <vt:lpstr>Bir örnek: ATM uygulaması</vt:lpstr>
      <vt:lpstr>Bir örnek: ATM uygulaması</vt:lpstr>
      <vt:lpstr>Bir örnek: ATM uygulaması</vt:lpstr>
      <vt:lpstr>Bir örnek: ATM uygulaması</vt:lpstr>
      <vt:lpstr>Kullanım Durum Diyagramı Örneği</vt:lpstr>
      <vt:lpstr>Use case diyagramı  ödevi</vt:lpstr>
      <vt:lpstr>Ödev bilgileri</vt:lpstr>
      <vt:lpstr>Ödev teslimi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Ders3</dc:title>
  <dc:creator>Zeynep</dc:creator>
  <cp:lastModifiedBy>Handan Yarıcı</cp:lastModifiedBy>
  <cp:revision>40</cp:revision>
  <dcterms:created xsi:type="dcterms:W3CDTF">2018-03-07T12:19:29Z</dcterms:created>
  <dcterms:modified xsi:type="dcterms:W3CDTF">2018-03-08T08:06:24Z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2014-10-17T00:00:00Z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2018-03-07T00:00:00Z</vt:filetime>
  </property>
</Properties>
</file>